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5" roundtripDataSignature="AMtx7mgmhdwYA6MAJsEyLjjsmPUgjluF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386915-0E30-4F3B-89E9-8FBA52550A2D}">
  <a:tblStyle styleId="{0A386915-0E30-4F3B-89E9-8FBA52550A2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6.xml"/><Relationship Id="rId44" Type="http://schemas.openxmlformats.org/officeDocument/2006/relationships/font" Target="fonts/HelveticaNeueLight-boldItalic.fntdata"/><Relationship Id="rId21" Type="http://schemas.openxmlformats.org/officeDocument/2006/relationships/slide" Target="slides/slide15.xml"/><Relationship Id="rId43" Type="http://schemas.openxmlformats.org/officeDocument/2006/relationships/font" Target="fonts/HelveticaNeueLight-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1588"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3886200" y="8685213"/>
            <a:ext cx="2971800" cy="45720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IN"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IN"/>
              <a:t>‹#›</a:t>
            </a:fld>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 name="Google Shape;12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 name="Google Shape;12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f13f030cf8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 name="Google Shape;141;g1f13f030cf8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13f030cf8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 name="Google Shape;147;g1f13f030cf8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1850aa327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1850aa327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4" name="Google Shape;154;g201850aa327_2_0: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689705c3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689705c3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g22689705c35_0_0: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689705c35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689705c35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g22689705c35_0_8: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689705c3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689705c3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22689705c35_0_26: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689705c35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689705c35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22689705c35_0_15: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 name="Google Shape;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13f030cf8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13f030cf8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1f13f030cf8_0_34: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13f030cf8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13f030cf8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1f13f030cf8_0_27: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13f030cf8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13f030cf8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1f13f030cf8_0_41: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13f030cf8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13f030cf8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1f13f030cf8_1_7: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689705c35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689705c35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22689705c35_0_37: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13f030cf8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13f030cf8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1f13f030cf8_0_49: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1850aa327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01850aa327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201850aa327_2_14: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689705c35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689705c35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22689705c35_0_48: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689705c35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689705c35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22689705c35_0_58: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689705c35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2689705c35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22689705c35_0_67: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dc07abf3c5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dc07abf3c5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 name="Google Shape;76;g1dc07abf3c5_0_4: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689705c35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2689705c35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g22689705c35_0_85: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 name="Google Shape;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 name="Google Shape;8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 name="Google Shape;9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689705c35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689705c35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g22689705c35_0_76: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 name="Google Shape;10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 name="Google Shape;11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 name="Shape 12"/>
        <p:cNvGrpSpPr/>
        <p:nvPr/>
      </p:nvGrpSpPr>
      <p:grpSpPr>
        <a:xfrm>
          <a:off x="0" y="0"/>
          <a:ext cx="0" cy="0"/>
          <a:chOff x="0" y="0"/>
          <a:chExt cx="0" cy="0"/>
        </a:xfrm>
      </p:grpSpPr>
      <p:pic>
        <p:nvPicPr>
          <p:cNvPr id="13" name="Google Shape;13;g201850aa327_0_132"/>
          <p:cNvPicPr preferRelativeResize="0"/>
          <p:nvPr/>
        </p:nvPicPr>
        <p:blipFill rotWithShape="1">
          <a:blip r:embed="rId2">
            <a:alphaModFix/>
          </a:blip>
          <a:srcRect b="1180" l="0" r="0" t="3185"/>
          <a:stretch/>
        </p:blipFill>
        <p:spPr>
          <a:xfrm>
            <a:off x="1" y="0"/>
            <a:ext cx="9144000" cy="5143500"/>
          </a:xfrm>
          <a:prstGeom prst="rect">
            <a:avLst/>
          </a:prstGeom>
          <a:solidFill>
            <a:schemeClr val="lt1"/>
          </a:solidFill>
          <a:ln>
            <a:noFill/>
          </a:ln>
        </p:spPr>
      </p:pic>
      <p:pic>
        <p:nvPicPr>
          <p:cNvPr id="14" name="Google Shape;14;g201850aa327_0_132"/>
          <p:cNvPicPr preferRelativeResize="0"/>
          <p:nvPr/>
        </p:nvPicPr>
        <p:blipFill rotWithShape="1">
          <a:blip r:embed="rId3">
            <a:alphaModFix/>
          </a:blip>
          <a:srcRect b="0" l="0" r="0" t="0"/>
          <a:stretch/>
        </p:blipFill>
        <p:spPr>
          <a:xfrm>
            <a:off x="0" y="0"/>
            <a:ext cx="6858330" cy="5143747"/>
          </a:xfrm>
          <a:prstGeom prst="rect">
            <a:avLst/>
          </a:prstGeom>
          <a:noFill/>
          <a:ln>
            <a:noFill/>
          </a:ln>
        </p:spPr>
      </p:pic>
      <p:pic>
        <p:nvPicPr>
          <p:cNvPr id="15" name="Google Shape;15;g201850aa327_0_132"/>
          <p:cNvPicPr preferRelativeResize="0"/>
          <p:nvPr/>
        </p:nvPicPr>
        <p:blipFill rotWithShape="1">
          <a:blip r:embed="rId4">
            <a:alphaModFix/>
          </a:blip>
          <a:srcRect b="0" l="0" r="0" t="0"/>
          <a:stretch/>
        </p:blipFill>
        <p:spPr>
          <a:xfrm>
            <a:off x="1885950" y="2550646"/>
            <a:ext cx="7260141" cy="1792754"/>
          </a:xfrm>
          <a:prstGeom prst="rect">
            <a:avLst/>
          </a:prstGeom>
          <a:noFill/>
          <a:ln>
            <a:noFill/>
          </a:ln>
        </p:spPr>
      </p:pic>
      <p:pic>
        <p:nvPicPr>
          <p:cNvPr id="16" name="Google Shape;16;g201850aa327_0_132"/>
          <p:cNvPicPr preferRelativeResize="0"/>
          <p:nvPr/>
        </p:nvPicPr>
        <p:blipFill rotWithShape="1">
          <a:blip r:embed="rId5">
            <a:alphaModFix/>
          </a:blip>
          <a:srcRect b="0" l="0" r="0" t="0"/>
          <a:stretch/>
        </p:blipFill>
        <p:spPr>
          <a:xfrm>
            <a:off x="-3" y="-447353"/>
            <a:ext cx="8058155" cy="6043616"/>
          </a:xfrm>
          <a:prstGeom prst="rect">
            <a:avLst/>
          </a:prstGeom>
          <a:noFill/>
          <a:ln>
            <a:noFill/>
          </a:ln>
        </p:spPr>
      </p:pic>
      <p:sp>
        <p:nvSpPr>
          <p:cNvPr id="17" name="Google Shape;17;g201850aa327_0_132"/>
          <p:cNvSpPr txBox="1"/>
          <p:nvPr>
            <p:ph type="ctrTitle"/>
          </p:nvPr>
        </p:nvSpPr>
        <p:spPr>
          <a:xfrm>
            <a:off x="3429000" y="2549769"/>
            <a:ext cx="5498100" cy="16008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g201850aa327_0_132"/>
          <p:cNvSpPr txBox="1"/>
          <p:nvPr>
            <p:ph idx="1" type="subTitle"/>
          </p:nvPr>
        </p:nvSpPr>
        <p:spPr>
          <a:xfrm>
            <a:off x="4431323" y="4452630"/>
            <a:ext cx="4495800" cy="343200"/>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1000"/>
              </a:spcBef>
              <a:spcAft>
                <a:spcPts val="0"/>
              </a:spcAft>
              <a:buClr>
                <a:srgbClr val="1C1573"/>
              </a:buClr>
              <a:buSzPts val="1700"/>
              <a:buNone/>
              <a:defRPr b="1" sz="1700">
                <a:solidFill>
                  <a:srgbClr val="1C1573"/>
                </a:solidFill>
                <a:latin typeface="Helvetica Neue"/>
                <a:ea typeface="Helvetica Neue"/>
                <a:cs typeface="Helvetica Neue"/>
                <a:sym typeface="Helvetica Neue"/>
              </a:defRPr>
            </a:lvl1pPr>
            <a:lvl2pPr lvl="1" algn="ctr">
              <a:lnSpc>
                <a:spcPct val="90000"/>
              </a:lnSpc>
              <a:spcBef>
                <a:spcPts val="500"/>
              </a:spcBef>
              <a:spcAft>
                <a:spcPts val="0"/>
              </a:spcAft>
              <a:buClr>
                <a:schemeClr val="dk1"/>
              </a:buClr>
              <a:buSzPts val="1500"/>
              <a:buNone/>
              <a:defRPr sz="1500"/>
            </a:lvl2pPr>
            <a:lvl3pPr lvl="2" algn="ctr">
              <a:lnSpc>
                <a:spcPct val="90000"/>
              </a:lnSpc>
              <a:spcBef>
                <a:spcPts val="500"/>
              </a:spcBef>
              <a:spcAft>
                <a:spcPts val="0"/>
              </a:spcAft>
              <a:buClr>
                <a:schemeClr val="dk1"/>
              </a:buClr>
              <a:buSzPts val="1350"/>
              <a:buNone/>
              <a:defRPr sz="1350"/>
            </a:lvl3pPr>
            <a:lvl4pPr lvl="3" algn="ctr">
              <a:lnSpc>
                <a:spcPct val="90000"/>
              </a:lnSpc>
              <a:spcBef>
                <a:spcPts val="500"/>
              </a:spcBef>
              <a:spcAft>
                <a:spcPts val="0"/>
              </a:spcAft>
              <a:buClr>
                <a:schemeClr val="dk1"/>
              </a:buClr>
              <a:buSzPts val="1200"/>
              <a:buNone/>
              <a:defRPr sz="1200"/>
            </a:lvl4pPr>
            <a:lvl5pPr lvl="4" algn="ctr">
              <a:lnSpc>
                <a:spcPct val="90000"/>
              </a:lnSpc>
              <a:spcBef>
                <a:spcPts val="500"/>
              </a:spcBef>
              <a:spcAft>
                <a:spcPts val="0"/>
              </a:spcAft>
              <a:buClr>
                <a:schemeClr val="dk1"/>
              </a:buClr>
              <a:buSzPts val="1200"/>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500"/>
              </a:spcBef>
              <a:spcAft>
                <a:spcPts val="0"/>
              </a:spcAft>
              <a:buClr>
                <a:schemeClr val="dk1"/>
              </a:buClr>
              <a:buSzPts val="1200"/>
              <a:buNone/>
              <a:defRPr sz="1200"/>
            </a:lvl7pPr>
            <a:lvl8pPr lvl="7" algn="ctr">
              <a:lnSpc>
                <a:spcPct val="90000"/>
              </a:lnSpc>
              <a:spcBef>
                <a:spcPts val="500"/>
              </a:spcBef>
              <a:spcAft>
                <a:spcPts val="0"/>
              </a:spcAft>
              <a:buClr>
                <a:schemeClr val="dk1"/>
              </a:buClr>
              <a:buSzPts val="1200"/>
              <a:buNone/>
              <a:defRPr sz="1200"/>
            </a:lvl8pPr>
            <a:lvl9pPr lvl="8" algn="ctr">
              <a:lnSpc>
                <a:spcPct val="90000"/>
              </a:lnSpc>
              <a:spcBef>
                <a:spcPts val="500"/>
              </a:spcBef>
              <a:spcAft>
                <a:spcPts val="0"/>
              </a:spcAft>
              <a:buClr>
                <a:schemeClr val="dk1"/>
              </a:buClr>
              <a:buSzPts val="1200"/>
              <a:buNone/>
              <a:defRPr sz="1200"/>
            </a:lvl9pPr>
          </a:lstStyle>
          <a:p/>
        </p:txBody>
      </p:sp>
      <p:pic>
        <p:nvPicPr>
          <p:cNvPr id="19" name="Google Shape;19;g201850aa327_0_132"/>
          <p:cNvPicPr preferRelativeResize="0"/>
          <p:nvPr/>
        </p:nvPicPr>
        <p:blipFill rotWithShape="1">
          <a:blip r:embed="rId6">
            <a:alphaModFix/>
          </a:blip>
          <a:srcRect b="0" l="0" r="0" t="0"/>
          <a:stretch/>
        </p:blipFill>
        <p:spPr>
          <a:xfrm>
            <a:off x="6392474" y="896875"/>
            <a:ext cx="2322473" cy="813244"/>
          </a:xfrm>
          <a:prstGeom prst="rect">
            <a:avLst/>
          </a:prstGeom>
          <a:noFill/>
          <a:ln>
            <a:noFill/>
          </a:ln>
        </p:spPr>
      </p:pic>
      <p:pic>
        <p:nvPicPr>
          <p:cNvPr id="20" name="Google Shape;20;g201850aa327_0_132"/>
          <p:cNvPicPr preferRelativeResize="0"/>
          <p:nvPr/>
        </p:nvPicPr>
        <p:blipFill rotWithShape="1">
          <a:blip r:embed="rId7">
            <a:alphaModFix/>
          </a:blip>
          <a:srcRect b="0" l="0" r="0" t="0"/>
          <a:stretch/>
        </p:blipFill>
        <p:spPr>
          <a:xfrm>
            <a:off x="5083587" y="4800600"/>
            <a:ext cx="3843537" cy="21336"/>
          </a:xfrm>
          <a:prstGeom prst="rect">
            <a:avLst/>
          </a:prstGeom>
          <a:noFill/>
          <a:ln>
            <a:noFill/>
          </a:ln>
        </p:spPr>
      </p:pic>
      <p:sp>
        <p:nvSpPr>
          <p:cNvPr id="21" name="Google Shape;21;g201850aa327_0_132"/>
          <p:cNvSpPr txBox="1"/>
          <p:nvPr>
            <p:ph idx="2" type="body"/>
          </p:nvPr>
        </p:nvSpPr>
        <p:spPr>
          <a:xfrm>
            <a:off x="3892059" y="4826977"/>
            <a:ext cx="5035200" cy="110850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0"/>
              </a:spcBef>
              <a:spcAft>
                <a:spcPts val="0"/>
              </a:spcAft>
              <a:buClr>
                <a:srgbClr val="1C1573"/>
              </a:buClr>
              <a:buSzPts val="1700"/>
              <a:buNone/>
              <a:defRPr sz="1700">
                <a:solidFill>
                  <a:srgbClr val="1C1573"/>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
                                        </p:tgtEl>
                                        <p:attrNameLst>
                                          <p:attrName>style.visibility</p:attrName>
                                        </p:attrNameLst>
                                      </p:cBhvr>
                                      <p:to>
                                        <p:strVal val="visible"/>
                                      </p:to>
                                    </p:set>
                                    <p:animEffect filter="fade" transition="in">
                                      <p:cBhvr>
                                        <p:cTn dur="1200"/>
                                        <p:tgtEl>
                                          <p:spTgt spid="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6"/>
                                        </p:tgtEl>
                                        <p:attrNameLst>
                                          <p:attrName>style.visibility</p:attrName>
                                        </p:attrNameLst>
                                      </p:cBhvr>
                                      <p:to>
                                        <p:strVal val="visible"/>
                                      </p:to>
                                    </p:set>
                                    <p:animEffect filter="fade" transition="in">
                                      <p:cBhvr>
                                        <p:cTn dur="1300"/>
                                        <p:tgtEl>
                                          <p:spTgt spid="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
                                        </p:tgtEl>
                                        <p:attrNameLst>
                                          <p:attrName>style.visibility</p:attrName>
                                        </p:attrNameLst>
                                      </p:cBhvr>
                                      <p:to>
                                        <p:strVal val="visible"/>
                                      </p:to>
                                    </p:set>
                                    <p:animEffect filter="fade" transition="in">
                                      <p:cBhvr>
                                        <p:cTn dur="500"/>
                                        <p:tgtEl>
                                          <p:spTgt spid="1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
                                        </p:tgtEl>
                                        <p:attrNameLst>
                                          <p:attrName>style.visibility</p:attrName>
                                        </p:attrNameLst>
                                      </p:cBhvr>
                                      <p:to>
                                        <p:strVal val="visible"/>
                                      </p:to>
                                    </p:set>
                                    <p:animEffect filter="fade" transition="in">
                                      <p:cBhvr>
                                        <p:cTn dur="500"/>
                                        <p:tgtEl>
                                          <p:spTgt spid="1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0"/>
                                        </p:tgtEl>
                                        <p:attrNameLst>
                                          <p:attrName>style.visibility</p:attrName>
                                        </p:attrNameLst>
                                      </p:cBhvr>
                                      <p:to>
                                        <p:strVal val="visible"/>
                                      </p:to>
                                    </p:set>
                                    <p:animEffect filter="fade" transition="in">
                                      <p:cBhvr>
                                        <p:cTn dur="500"/>
                                        <p:tgtEl>
                                          <p:spTgt spid="20"/>
                                        </p:tgtEl>
                                      </p:cBhvr>
                                    </p:animEffect>
                                  </p:childTnLst>
                                </p:cTn>
                              </p:par>
                              <p:par>
                                <p:cTn fill="hold" nodeType="withEffect" presetClass="entr" presetID="10" presetSubtype="0">
                                  <p:stCondLst>
                                    <p:cond delay="0"/>
                                  </p:stCondLst>
                                  <p:childTnLst>
                                    <p:set>
                                      <p:cBhvr>
                                        <p:cTn dur="1" fill="hold">
                                          <p:stCondLst>
                                            <p:cond delay="0"/>
                                          </p:stCondLst>
                                        </p:cTn>
                                        <p:tgtEl>
                                          <p:spTgt spid="17"/>
                                        </p:tgtEl>
                                        <p:attrNameLst>
                                          <p:attrName>style.visibility</p:attrName>
                                        </p:attrNameLst>
                                      </p:cBhvr>
                                      <p:to>
                                        <p:strVal val="visible"/>
                                      </p:to>
                                    </p:set>
                                    <p:animEffect filter="fade" transition="in">
                                      <p:cBhvr>
                                        <p:cTn dur="500"/>
                                        <p:tgtEl>
                                          <p:spTgt spid="17"/>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0" st="0"/>
                                            </p:txEl>
                                          </p:spTgt>
                                        </p:tgtEl>
                                        <p:attrNameLst>
                                          <p:attrName>style.visibility</p:attrName>
                                        </p:attrNameLst>
                                      </p:cBhvr>
                                      <p:to>
                                        <p:strVal val="visible"/>
                                      </p:to>
                                    </p:set>
                                    <p:animEffect filter="fade" transition="in">
                                      <p:cBhvr>
                                        <p:cTn dur="500"/>
                                        <p:tgtEl>
                                          <p:spTgt spid="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1" st="1"/>
                                            </p:txEl>
                                          </p:spTgt>
                                        </p:tgtEl>
                                        <p:attrNameLst>
                                          <p:attrName>style.visibility</p:attrName>
                                        </p:attrNameLst>
                                      </p:cBhvr>
                                      <p:to>
                                        <p:strVal val="visible"/>
                                      </p:to>
                                    </p:set>
                                    <p:animEffect filter="fade" transition="in">
                                      <p:cBhvr>
                                        <p:cTn dur="500"/>
                                        <p:tgtEl>
                                          <p:spTgt spid="1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2" st="2"/>
                                            </p:txEl>
                                          </p:spTgt>
                                        </p:tgtEl>
                                        <p:attrNameLst>
                                          <p:attrName>style.visibility</p:attrName>
                                        </p:attrNameLst>
                                      </p:cBhvr>
                                      <p:to>
                                        <p:strVal val="visible"/>
                                      </p:to>
                                    </p:set>
                                    <p:animEffect filter="fade" transition="in">
                                      <p:cBhvr>
                                        <p:cTn dur="500"/>
                                        <p:tgtEl>
                                          <p:spTgt spid="1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3" st="3"/>
                                            </p:txEl>
                                          </p:spTgt>
                                        </p:tgtEl>
                                        <p:attrNameLst>
                                          <p:attrName>style.visibility</p:attrName>
                                        </p:attrNameLst>
                                      </p:cBhvr>
                                      <p:to>
                                        <p:strVal val="visible"/>
                                      </p:to>
                                    </p:set>
                                    <p:animEffect filter="fade" transition="in">
                                      <p:cBhvr>
                                        <p:cTn dur="500"/>
                                        <p:tgtEl>
                                          <p:spTgt spid="1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4" st="4"/>
                                            </p:txEl>
                                          </p:spTgt>
                                        </p:tgtEl>
                                        <p:attrNameLst>
                                          <p:attrName>style.visibility</p:attrName>
                                        </p:attrNameLst>
                                      </p:cBhvr>
                                      <p:to>
                                        <p:strVal val="visible"/>
                                      </p:to>
                                    </p:set>
                                    <p:animEffect filter="fade" transition="in">
                                      <p:cBhvr>
                                        <p:cTn dur="500"/>
                                        <p:tgtEl>
                                          <p:spTgt spid="1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5" st="5"/>
                                            </p:txEl>
                                          </p:spTgt>
                                        </p:tgtEl>
                                        <p:attrNameLst>
                                          <p:attrName>style.visibility</p:attrName>
                                        </p:attrNameLst>
                                      </p:cBhvr>
                                      <p:to>
                                        <p:strVal val="visible"/>
                                      </p:to>
                                    </p:set>
                                    <p:animEffect filter="fade" transition="in">
                                      <p:cBhvr>
                                        <p:cTn dur="500"/>
                                        <p:tgtEl>
                                          <p:spTgt spid="1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6" st="6"/>
                                            </p:txEl>
                                          </p:spTgt>
                                        </p:tgtEl>
                                        <p:attrNameLst>
                                          <p:attrName>style.visibility</p:attrName>
                                        </p:attrNameLst>
                                      </p:cBhvr>
                                      <p:to>
                                        <p:strVal val="visible"/>
                                      </p:to>
                                    </p:set>
                                    <p:animEffect filter="fade" transition="in">
                                      <p:cBhvr>
                                        <p:cTn dur="500"/>
                                        <p:tgtEl>
                                          <p:spTgt spid="1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7" st="7"/>
                                            </p:txEl>
                                          </p:spTgt>
                                        </p:tgtEl>
                                        <p:attrNameLst>
                                          <p:attrName>style.visibility</p:attrName>
                                        </p:attrNameLst>
                                      </p:cBhvr>
                                      <p:to>
                                        <p:strVal val="visible"/>
                                      </p:to>
                                    </p:set>
                                    <p:animEffect filter="fade" transition="in">
                                      <p:cBhvr>
                                        <p:cTn dur="500"/>
                                        <p:tgtEl>
                                          <p:spTgt spid="1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
                                            <p:txEl>
                                              <p:pRg end="8" st="8"/>
                                            </p:txEl>
                                          </p:spTgt>
                                        </p:tgtEl>
                                        <p:attrNameLst>
                                          <p:attrName>style.visibility</p:attrName>
                                        </p:attrNameLst>
                                      </p:cBhvr>
                                      <p:to>
                                        <p:strVal val="visible"/>
                                      </p:to>
                                    </p:set>
                                    <p:animEffect filter="fade" transition="in">
                                      <p:cBhvr>
                                        <p:cTn dur="500"/>
                                        <p:tgtEl>
                                          <p:spTgt spid="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 name="Shape 22"/>
        <p:cNvGrpSpPr/>
        <p:nvPr/>
      </p:nvGrpSpPr>
      <p:grpSpPr>
        <a:xfrm>
          <a:off x="0" y="0"/>
          <a:ext cx="0" cy="0"/>
          <a:chOff x="0" y="0"/>
          <a:chExt cx="0" cy="0"/>
        </a:xfrm>
      </p:grpSpPr>
      <p:pic>
        <p:nvPicPr>
          <p:cNvPr id="23" name="Google Shape;23;g201850aa327_0_142"/>
          <p:cNvPicPr preferRelativeResize="0"/>
          <p:nvPr/>
        </p:nvPicPr>
        <p:blipFill rotWithShape="1">
          <a:blip r:embed="rId2">
            <a:alphaModFix amt="50000"/>
          </a:blip>
          <a:srcRect b="-542" l="177" r="177" t="-543"/>
          <a:stretch/>
        </p:blipFill>
        <p:spPr>
          <a:xfrm>
            <a:off x="3563107" y="2223656"/>
            <a:ext cx="2017786" cy="2729344"/>
          </a:xfrm>
          <a:prstGeom prst="rect">
            <a:avLst/>
          </a:prstGeom>
          <a:noFill/>
          <a:ln>
            <a:noFill/>
          </a:ln>
        </p:spPr>
      </p:pic>
      <p:pic>
        <p:nvPicPr>
          <p:cNvPr id="24" name="Google Shape;24;g201850aa327_0_142"/>
          <p:cNvPicPr preferRelativeResize="0"/>
          <p:nvPr/>
        </p:nvPicPr>
        <p:blipFill rotWithShape="1">
          <a:blip r:embed="rId3">
            <a:alphaModFix/>
          </a:blip>
          <a:srcRect b="0" l="0" r="0" t="0"/>
          <a:stretch/>
        </p:blipFill>
        <p:spPr>
          <a:xfrm>
            <a:off x="0" y="6817420"/>
            <a:ext cx="9143998" cy="40580"/>
          </a:xfrm>
          <a:prstGeom prst="rect">
            <a:avLst/>
          </a:prstGeom>
          <a:noFill/>
          <a:ln>
            <a:noFill/>
          </a:ln>
        </p:spPr>
      </p:pic>
      <p:pic>
        <p:nvPicPr>
          <p:cNvPr id="25" name="Google Shape;25;g201850aa327_0_142"/>
          <p:cNvPicPr preferRelativeResize="0"/>
          <p:nvPr/>
        </p:nvPicPr>
        <p:blipFill rotWithShape="1">
          <a:blip r:embed="rId4">
            <a:alphaModFix/>
          </a:blip>
          <a:srcRect b="0" l="0" r="0" t="0"/>
          <a:stretch/>
        </p:blipFill>
        <p:spPr>
          <a:xfrm>
            <a:off x="0" y="160569"/>
            <a:ext cx="8001002" cy="764364"/>
          </a:xfrm>
          <a:prstGeom prst="rect">
            <a:avLst/>
          </a:prstGeom>
          <a:noFill/>
          <a:ln>
            <a:noFill/>
          </a:ln>
        </p:spPr>
      </p:pic>
      <p:sp>
        <p:nvSpPr>
          <p:cNvPr id="26" name="Google Shape;26;g201850aa327_0_142"/>
          <p:cNvSpPr txBox="1"/>
          <p:nvPr>
            <p:ph type="title"/>
          </p:nvPr>
        </p:nvSpPr>
        <p:spPr>
          <a:xfrm>
            <a:off x="628650" y="160569"/>
            <a:ext cx="6991500" cy="764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Helvetica Neue"/>
              <a:buNone/>
              <a:defRPr b="1" sz="3200">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g201850aa327_0_142"/>
          <p:cNvSpPr txBox="1"/>
          <p:nvPr>
            <p:ph idx="1" type="body"/>
          </p:nvPr>
        </p:nvSpPr>
        <p:spPr>
          <a:xfrm>
            <a:off x="643304" y="1600201"/>
            <a:ext cx="7620000" cy="27288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indent="-330200" lvl="1" marL="9144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indent="-317500" lvl="2" marL="13716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indent="-304800" lvl="3" marL="1828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indent="-304800" lvl="4" marL="22860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g201850aa327_0_142"/>
          <p:cNvSpPr txBox="1"/>
          <p:nvPr>
            <p:ph idx="2" type="body"/>
          </p:nvPr>
        </p:nvSpPr>
        <p:spPr>
          <a:xfrm>
            <a:off x="246935" y="1143001"/>
            <a:ext cx="8397600" cy="395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C1573"/>
              </a:buClr>
              <a:buSzPts val="2000"/>
              <a:buNone/>
              <a:defRPr b="1" sz="2000">
                <a:solidFill>
                  <a:srgbClr val="1C1573"/>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9" name="Shape 29"/>
        <p:cNvGrpSpPr/>
        <p:nvPr/>
      </p:nvGrpSpPr>
      <p:grpSpPr>
        <a:xfrm>
          <a:off x="0" y="0"/>
          <a:ext cx="0" cy="0"/>
          <a:chOff x="0" y="0"/>
          <a:chExt cx="0" cy="0"/>
        </a:xfrm>
      </p:grpSpPr>
      <p:pic>
        <p:nvPicPr>
          <p:cNvPr id="30" name="Google Shape;30;g201850aa327_0_149"/>
          <p:cNvPicPr preferRelativeResize="0"/>
          <p:nvPr/>
        </p:nvPicPr>
        <p:blipFill rotWithShape="1">
          <a:blip r:embed="rId2">
            <a:alphaModFix amt="50000"/>
          </a:blip>
          <a:srcRect b="-542" l="177" r="177" t="-543"/>
          <a:stretch/>
        </p:blipFill>
        <p:spPr>
          <a:xfrm>
            <a:off x="3563107" y="2223656"/>
            <a:ext cx="2017786" cy="2729344"/>
          </a:xfrm>
          <a:prstGeom prst="rect">
            <a:avLst/>
          </a:prstGeom>
          <a:noFill/>
          <a:ln>
            <a:noFill/>
          </a:ln>
        </p:spPr>
      </p:pic>
      <p:sp>
        <p:nvSpPr>
          <p:cNvPr id="31" name="Google Shape;31;g201850aa327_0_149"/>
          <p:cNvSpPr txBox="1"/>
          <p:nvPr>
            <p:ph type="title"/>
          </p:nvPr>
        </p:nvSpPr>
        <p:spPr>
          <a:xfrm>
            <a:off x="623888" y="1709738"/>
            <a:ext cx="7886700" cy="2852700"/>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rgbClr val="150860"/>
              </a:buClr>
              <a:buSzPts val="5400"/>
              <a:buFont typeface="Helvetica Neue"/>
              <a:buNone/>
              <a:defRPr b="1" sz="5400">
                <a:solidFill>
                  <a:srgbClr val="150860"/>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g201850aa327_0_149"/>
          <p:cNvSpPr txBox="1"/>
          <p:nvPr>
            <p:ph idx="1" type="body"/>
          </p:nvPr>
        </p:nvSpPr>
        <p:spPr>
          <a:xfrm>
            <a:off x="623888" y="4589463"/>
            <a:ext cx="7886700" cy="150030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888888"/>
              </a:buClr>
              <a:buSzPts val="2400"/>
              <a:buNone/>
              <a:defRPr b="0" i="0" sz="2400">
                <a:solidFill>
                  <a:srgbClr val="888888"/>
                </a:solidFill>
                <a:latin typeface="Helvetica Neue Light"/>
                <a:ea typeface="Helvetica Neue Light"/>
                <a:cs typeface="Helvetica Neue Light"/>
                <a:sym typeface="Helvetica Neue Light"/>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33" name="Google Shape;33;g201850aa327_0_149"/>
          <p:cNvPicPr preferRelativeResize="0"/>
          <p:nvPr/>
        </p:nvPicPr>
        <p:blipFill rotWithShape="1">
          <a:blip r:embed="rId3">
            <a:alphaModFix/>
          </a:blip>
          <a:srcRect b="0" l="0" r="0" t="0"/>
          <a:stretch/>
        </p:blipFill>
        <p:spPr>
          <a:xfrm>
            <a:off x="0" y="6817420"/>
            <a:ext cx="9143998" cy="405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pic>
        <p:nvPicPr>
          <p:cNvPr id="35" name="Google Shape;35;g201850aa327_0_154"/>
          <p:cNvPicPr preferRelativeResize="0"/>
          <p:nvPr/>
        </p:nvPicPr>
        <p:blipFill rotWithShape="1">
          <a:blip r:embed="rId2">
            <a:alphaModFix amt="50000"/>
          </a:blip>
          <a:srcRect b="-542" l="177" r="177" t="-543"/>
          <a:stretch/>
        </p:blipFill>
        <p:spPr>
          <a:xfrm>
            <a:off x="3563107" y="2223656"/>
            <a:ext cx="2017786" cy="2729344"/>
          </a:xfrm>
          <a:prstGeom prst="rect">
            <a:avLst/>
          </a:prstGeom>
          <a:noFill/>
          <a:ln>
            <a:noFill/>
          </a:ln>
        </p:spPr>
      </p:pic>
      <p:pic>
        <p:nvPicPr>
          <p:cNvPr id="36" name="Google Shape;36;g201850aa327_0_154"/>
          <p:cNvPicPr preferRelativeResize="0"/>
          <p:nvPr/>
        </p:nvPicPr>
        <p:blipFill rotWithShape="1">
          <a:blip r:embed="rId3">
            <a:alphaModFix/>
          </a:blip>
          <a:srcRect b="0" l="0" r="0" t="0"/>
          <a:stretch/>
        </p:blipFill>
        <p:spPr>
          <a:xfrm>
            <a:off x="0" y="6817420"/>
            <a:ext cx="9143998" cy="40580"/>
          </a:xfrm>
          <a:prstGeom prst="rect">
            <a:avLst/>
          </a:prstGeom>
          <a:noFill/>
          <a:ln>
            <a:noFill/>
          </a:ln>
        </p:spPr>
      </p:pic>
      <p:pic>
        <p:nvPicPr>
          <p:cNvPr id="37" name="Google Shape;37;g201850aa327_0_154"/>
          <p:cNvPicPr preferRelativeResize="0"/>
          <p:nvPr/>
        </p:nvPicPr>
        <p:blipFill rotWithShape="1">
          <a:blip r:embed="rId4">
            <a:alphaModFix/>
          </a:blip>
          <a:srcRect b="0" l="0" r="0" t="0"/>
          <a:stretch/>
        </p:blipFill>
        <p:spPr>
          <a:xfrm>
            <a:off x="1307501" y="2482116"/>
            <a:ext cx="6636350" cy="1597924"/>
          </a:xfrm>
          <a:prstGeom prst="rect">
            <a:avLst/>
          </a:prstGeom>
          <a:noFill/>
          <a:ln>
            <a:noFill/>
          </a:ln>
        </p:spPr>
      </p:pic>
      <p:sp>
        <p:nvSpPr>
          <p:cNvPr id="38" name="Google Shape;38;g201850aa327_0_154"/>
          <p:cNvSpPr txBox="1"/>
          <p:nvPr/>
        </p:nvSpPr>
        <p:spPr>
          <a:xfrm>
            <a:off x="1373631" y="2575123"/>
            <a:ext cx="6500100" cy="19368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600"/>
              <a:buFont typeface="Helvetica Neue"/>
              <a:buNone/>
            </a:pPr>
            <a:r>
              <a:rPr b="1" lang="en-IN" sz="3600">
                <a:solidFill>
                  <a:schemeClr val="lt1"/>
                </a:solidFill>
                <a:latin typeface="Helvetica Neue"/>
                <a:ea typeface="Helvetica Neue"/>
                <a:cs typeface="Helvetica Neue"/>
                <a:sym typeface="Helvetica Neue"/>
              </a:rPr>
              <a:t>Click to edit Session title</a:t>
            </a:r>
            <a:endParaRPr b="1" sz="3600">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p:tgtEl>
                                          <p:spTgt spid="37"/>
                                        </p:tgtEl>
                                        <p:attrNameLst>
                                          <p:attrName>ppt_w</p:attrName>
                                        </p:attrNameLst>
                                      </p:cBhvr>
                                      <p:tavLst>
                                        <p:tav fmla="" tm="0">
                                          <p:val>
                                            <p:strVal val="0"/>
                                          </p:val>
                                        </p:tav>
                                        <p:tav fmla="" tm="100000">
                                          <p:val>
                                            <p:strVal val="#ppt_w"/>
                                          </p:val>
                                        </p:tav>
                                      </p:tavLst>
                                    </p:anim>
                                    <p:anim calcmode="lin" valueType="num">
                                      <p:cBhvr additive="base">
                                        <p:cTn dur="500"/>
                                        <p:tgtEl>
                                          <p:spTgt spid="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p:tgtEl>
                                          <p:spTgt spid="38"/>
                                        </p:tgtEl>
                                        <p:attrNameLst>
                                          <p:attrName>ppt_w</p:attrName>
                                        </p:attrNameLst>
                                      </p:cBhvr>
                                      <p:tavLst>
                                        <p:tav fmla="" tm="0">
                                          <p:val>
                                            <p:strVal val="0"/>
                                          </p:val>
                                        </p:tav>
                                        <p:tav fmla="" tm="100000">
                                          <p:val>
                                            <p:strVal val="#ppt_w"/>
                                          </p:val>
                                        </p:tav>
                                      </p:tavLst>
                                    </p:anim>
                                    <p:anim calcmode="lin" valueType="num">
                                      <p:cBhvr additive="base">
                                        <p:cTn dur="500"/>
                                        <p:tgtEl>
                                          <p:spTgt spid="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39" name="Shape 39"/>
        <p:cNvGrpSpPr/>
        <p:nvPr/>
      </p:nvGrpSpPr>
      <p:grpSpPr>
        <a:xfrm>
          <a:off x="0" y="0"/>
          <a:ext cx="0" cy="0"/>
          <a:chOff x="0" y="0"/>
          <a:chExt cx="0" cy="0"/>
        </a:xfrm>
      </p:grpSpPr>
      <p:sp>
        <p:nvSpPr>
          <p:cNvPr id="40" name="Google Shape;40;g201850aa327_0_159"/>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g201850aa327_0_159"/>
          <p:cNvGrpSpPr/>
          <p:nvPr/>
        </p:nvGrpSpPr>
        <p:grpSpPr>
          <a:xfrm>
            <a:off x="830392" y="1588427"/>
            <a:ext cx="745763" cy="61102"/>
            <a:chOff x="4580561" y="2589004"/>
            <a:chExt cx="1064464" cy="25200"/>
          </a:xfrm>
        </p:grpSpPr>
        <p:sp>
          <p:nvSpPr>
            <p:cNvPr id="42" name="Google Shape;42;g201850aa327_0_1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g201850aa327_0_1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g201850aa327_0_159"/>
          <p:cNvSpPr txBox="1"/>
          <p:nvPr>
            <p:ph type="ctrTitle"/>
          </p:nvPr>
        </p:nvSpPr>
        <p:spPr>
          <a:xfrm>
            <a:off x="729450" y="1763267"/>
            <a:ext cx="7688100" cy="2219700"/>
          </a:xfrm>
          <a:prstGeom prst="rect">
            <a:avLst/>
          </a:prstGeom>
        </p:spPr>
        <p:txBody>
          <a:bodyPr anchorCtr="0" anchor="ctr" bIns="45700" lIns="91425" spcFirstLastPara="1" rIns="91425" wrap="square" tIns="4570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45" name="Google Shape;45;g201850aa327_0_159"/>
          <p:cNvSpPr txBox="1"/>
          <p:nvPr>
            <p:ph idx="1" type="subTitle"/>
          </p:nvPr>
        </p:nvSpPr>
        <p:spPr>
          <a:xfrm>
            <a:off x="729627" y="4230533"/>
            <a:ext cx="7688100" cy="721500"/>
          </a:xfrm>
          <a:prstGeom prst="rect">
            <a:avLst/>
          </a:prstGeom>
        </p:spPr>
        <p:txBody>
          <a:bodyPr anchorCtr="0" anchor="t" bIns="45700" lIns="91425" spcFirstLastPara="1" rIns="91425" wrap="square" tIns="45700">
            <a:normAutofit/>
          </a:bodyPr>
          <a:lstStyle>
            <a:lvl1pPr lvl="0" rtl="0">
              <a:lnSpc>
                <a:spcPct val="100000"/>
              </a:lnSpc>
              <a:spcBef>
                <a:spcPts val="1000"/>
              </a:spcBef>
              <a:spcAft>
                <a:spcPts val="0"/>
              </a:spcAft>
              <a:buSzPts val="1600"/>
              <a:buNone/>
              <a:defRPr sz="1600"/>
            </a:lvl1pPr>
            <a:lvl2pPr lvl="1" rtl="0">
              <a:lnSpc>
                <a:spcPct val="100000"/>
              </a:lnSpc>
              <a:spcBef>
                <a:spcPts val="500"/>
              </a:spcBef>
              <a:spcAft>
                <a:spcPts val="0"/>
              </a:spcAft>
              <a:buSzPts val="1600"/>
              <a:buNone/>
              <a:defRPr sz="1600"/>
            </a:lvl2pPr>
            <a:lvl3pPr lvl="2" rtl="0">
              <a:lnSpc>
                <a:spcPct val="100000"/>
              </a:lnSpc>
              <a:spcBef>
                <a:spcPts val="500"/>
              </a:spcBef>
              <a:spcAft>
                <a:spcPts val="0"/>
              </a:spcAft>
              <a:buSzPts val="1600"/>
              <a:buNone/>
              <a:defRPr sz="1600"/>
            </a:lvl3pPr>
            <a:lvl4pPr lvl="3" rtl="0">
              <a:lnSpc>
                <a:spcPct val="100000"/>
              </a:lnSpc>
              <a:spcBef>
                <a:spcPts val="500"/>
              </a:spcBef>
              <a:spcAft>
                <a:spcPts val="0"/>
              </a:spcAft>
              <a:buSzPts val="1600"/>
              <a:buNone/>
              <a:defRPr sz="1600"/>
            </a:lvl4pPr>
            <a:lvl5pPr lvl="4" rtl="0">
              <a:lnSpc>
                <a:spcPct val="100000"/>
              </a:lnSpc>
              <a:spcBef>
                <a:spcPts val="500"/>
              </a:spcBef>
              <a:spcAft>
                <a:spcPts val="0"/>
              </a:spcAft>
              <a:buSzPts val="1600"/>
              <a:buNone/>
              <a:defRPr sz="1600"/>
            </a:lvl5pPr>
            <a:lvl6pPr lvl="5" rtl="0">
              <a:lnSpc>
                <a:spcPct val="100000"/>
              </a:lnSpc>
              <a:spcBef>
                <a:spcPts val="500"/>
              </a:spcBef>
              <a:spcAft>
                <a:spcPts val="0"/>
              </a:spcAft>
              <a:buSzPts val="1600"/>
              <a:buNone/>
              <a:defRPr sz="1600"/>
            </a:lvl6pPr>
            <a:lvl7pPr lvl="6" rtl="0">
              <a:lnSpc>
                <a:spcPct val="100000"/>
              </a:lnSpc>
              <a:spcBef>
                <a:spcPts val="500"/>
              </a:spcBef>
              <a:spcAft>
                <a:spcPts val="0"/>
              </a:spcAft>
              <a:buSzPts val="1600"/>
              <a:buNone/>
              <a:defRPr sz="1600"/>
            </a:lvl7pPr>
            <a:lvl8pPr lvl="7" rtl="0">
              <a:lnSpc>
                <a:spcPct val="100000"/>
              </a:lnSpc>
              <a:spcBef>
                <a:spcPts val="500"/>
              </a:spcBef>
              <a:spcAft>
                <a:spcPts val="0"/>
              </a:spcAft>
              <a:buSzPts val="1600"/>
              <a:buNone/>
              <a:defRPr sz="1600"/>
            </a:lvl8pPr>
            <a:lvl9pPr lvl="8" rtl="0">
              <a:lnSpc>
                <a:spcPct val="100000"/>
              </a:lnSpc>
              <a:spcBef>
                <a:spcPts val="500"/>
              </a:spcBef>
              <a:spcAft>
                <a:spcPts val="0"/>
              </a:spcAft>
              <a:buSzPts val="1600"/>
              <a:buNone/>
              <a:defRPr sz="1600"/>
            </a:lvl9pPr>
          </a:lstStyle>
          <a:p/>
        </p:txBody>
      </p:sp>
      <p:sp>
        <p:nvSpPr>
          <p:cNvPr id="46" name="Google Shape;46;g201850aa327_0_15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g201850aa327_0_167"/>
          <p:cNvSpPr txBox="1"/>
          <p:nvPr>
            <p:ph type="title"/>
          </p:nvPr>
        </p:nvSpPr>
        <p:spPr>
          <a:xfrm>
            <a:off x="0" y="-76200"/>
            <a:ext cx="9144000" cy="6858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SzPts val="4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g201850aa327_0_167"/>
          <p:cNvSpPr txBox="1"/>
          <p:nvPr>
            <p:ph idx="1" type="body"/>
          </p:nvPr>
        </p:nvSpPr>
        <p:spPr>
          <a:xfrm>
            <a:off x="0" y="762000"/>
            <a:ext cx="9144000" cy="5638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0" name="Google Shape;50;g201850aa327_0_167"/>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g201850aa327_0_167"/>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g201850aa327_0_167"/>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rtl="0" algn="r">
              <a:spcBef>
                <a:spcPts val="0"/>
              </a:spcBef>
              <a:spcAft>
                <a:spcPts val="0"/>
              </a:spcAft>
              <a:buNone/>
              <a:defRPr b="1" sz="1000">
                <a:solidFill>
                  <a:schemeClr val="dk1"/>
                </a:solidFill>
                <a:latin typeface="Arial"/>
                <a:ea typeface="Arial"/>
                <a:cs typeface="Arial"/>
                <a:sym typeface="Arial"/>
              </a:defRPr>
            </a:lvl1pPr>
            <a:lvl2pPr indent="0" lvl="1" marL="0" rtl="0" algn="r">
              <a:spcBef>
                <a:spcPts val="0"/>
              </a:spcBef>
              <a:spcAft>
                <a:spcPts val="0"/>
              </a:spcAft>
              <a:buNone/>
              <a:defRPr b="1" sz="1000">
                <a:solidFill>
                  <a:schemeClr val="dk1"/>
                </a:solidFill>
                <a:latin typeface="Arial"/>
                <a:ea typeface="Arial"/>
                <a:cs typeface="Arial"/>
                <a:sym typeface="Arial"/>
              </a:defRPr>
            </a:lvl2pPr>
            <a:lvl3pPr indent="0" lvl="2" marL="0" rtl="0" algn="r">
              <a:spcBef>
                <a:spcPts val="0"/>
              </a:spcBef>
              <a:spcAft>
                <a:spcPts val="0"/>
              </a:spcAft>
              <a:buNone/>
              <a:defRPr b="1" sz="1000">
                <a:solidFill>
                  <a:schemeClr val="dk1"/>
                </a:solidFill>
                <a:latin typeface="Arial"/>
                <a:ea typeface="Arial"/>
                <a:cs typeface="Arial"/>
                <a:sym typeface="Arial"/>
              </a:defRPr>
            </a:lvl3pPr>
            <a:lvl4pPr indent="0" lvl="3" marL="0" rtl="0" algn="r">
              <a:spcBef>
                <a:spcPts val="0"/>
              </a:spcBef>
              <a:spcAft>
                <a:spcPts val="0"/>
              </a:spcAft>
              <a:buNone/>
              <a:defRPr b="1" sz="1000">
                <a:solidFill>
                  <a:schemeClr val="dk1"/>
                </a:solidFill>
                <a:latin typeface="Arial"/>
                <a:ea typeface="Arial"/>
                <a:cs typeface="Arial"/>
                <a:sym typeface="Arial"/>
              </a:defRPr>
            </a:lvl4pPr>
            <a:lvl5pPr indent="0" lvl="4" marL="0" rtl="0" algn="r">
              <a:spcBef>
                <a:spcPts val="0"/>
              </a:spcBef>
              <a:spcAft>
                <a:spcPts val="0"/>
              </a:spcAft>
              <a:buNone/>
              <a:defRPr b="1" sz="1000">
                <a:solidFill>
                  <a:schemeClr val="dk1"/>
                </a:solidFill>
                <a:latin typeface="Arial"/>
                <a:ea typeface="Arial"/>
                <a:cs typeface="Arial"/>
                <a:sym typeface="Arial"/>
              </a:defRPr>
            </a:lvl5pPr>
            <a:lvl6pPr indent="0" lvl="5" marL="0" rtl="0" algn="r">
              <a:spcBef>
                <a:spcPts val="0"/>
              </a:spcBef>
              <a:spcAft>
                <a:spcPts val="0"/>
              </a:spcAft>
              <a:buNone/>
              <a:defRPr b="1" sz="1000">
                <a:solidFill>
                  <a:schemeClr val="dk1"/>
                </a:solidFill>
                <a:latin typeface="Arial"/>
                <a:ea typeface="Arial"/>
                <a:cs typeface="Arial"/>
                <a:sym typeface="Arial"/>
              </a:defRPr>
            </a:lvl6pPr>
            <a:lvl7pPr indent="0" lvl="6" marL="0" rtl="0" algn="r">
              <a:spcBef>
                <a:spcPts val="0"/>
              </a:spcBef>
              <a:spcAft>
                <a:spcPts val="0"/>
              </a:spcAft>
              <a:buNone/>
              <a:defRPr b="1" sz="1000">
                <a:solidFill>
                  <a:schemeClr val="dk1"/>
                </a:solidFill>
                <a:latin typeface="Arial"/>
                <a:ea typeface="Arial"/>
                <a:cs typeface="Arial"/>
                <a:sym typeface="Arial"/>
              </a:defRPr>
            </a:lvl7pPr>
            <a:lvl8pPr indent="0" lvl="7" marL="0" rtl="0" algn="r">
              <a:spcBef>
                <a:spcPts val="0"/>
              </a:spcBef>
              <a:spcAft>
                <a:spcPts val="0"/>
              </a:spcAft>
              <a:buNone/>
              <a:defRPr b="1" sz="1000">
                <a:solidFill>
                  <a:schemeClr val="dk1"/>
                </a:solidFill>
                <a:latin typeface="Arial"/>
                <a:ea typeface="Arial"/>
                <a:cs typeface="Arial"/>
                <a:sym typeface="Arial"/>
              </a:defRPr>
            </a:lvl8pPr>
            <a:lvl9pPr indent="0" lvl="8" marL="0" rtl="0" algn="r">
              <a:spcBef>
                <a:spcPts val="0"/>
              </a:spcBef>
              <a:spcAft>
                <a:spcPts val="0"/>
              </a:spcAft>
              <a:buNone/>
              <a:defRPr b="1"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201850aa327_0_17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201850aa327_0_129"/>
          <p:cNvSpPr txBox="1"/>
          <p:nvPr>
            <p:ph type="title"/>
          </p:nvPr>
        </p:nvSpPr>
        <p:spPr>
          <a:xfrm>
            <a:off x="628650" y="365125"/>
            <a:ext cx="78867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g201850aa327_0_129"/>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3023500" y="2951875"/>
            <a:ext cx="6055500" cy="1198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3620">
                <a:latin typeface="Times New Roman"/>
                <a:ea typeface="Times New Roman"/>
                <a:cs typeface="Times New Roman"/>
                <a:sym typeface="Times New Roman"/>
              </a:rPr>
              <a:t>Monitoring of  Driver Distraction from physiological and visual aspect</a:t>
            </a:r>
            <a:endParaRPr sz="2180"/>
          </a:p>
        </p:txBody>
      </p:sp>
      <p:sp>
        <p:nvSpPr>
          <p:cNvPr id="61" name="Google Shape;61;p1"/>
          <p:cNvSpPr txBox="1"/>
          <p:nvPr>
            <p:ph idx="2" type="body"/>
          </p:nvPr>
        </p:nvSpPr>
        <p:spPr>
          <a:xfrm>
            <a:off x="3892059" y="4826977"/>
            <a:ext cx="5035200" cy="1108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Font typeface="Arial"/>
              <a:buNone/>
            </a:pPr>
            <a:r>
              <a:rPr b="1" lang="en-IN"/>
              <a:t>Aditya Narayan</a:t>
            </a:r>
            <a:endParaRPr b="1"/>
          </a:p>
          <a:p>
            <a:pPr indent="0" lvl="0" marL="0" rtl="0" algn="l">
              <a:spcBef>
                <a:spcPts val="0"/>
              </a:spcBef>
              <a:spcAft>
                <a:spcPts val="0"/>
              </a:spcAft>
              <a:buClr>
                <a:schemeClr val="dk1"/>
              </a:buClr>
              <a:buSzPts val="2400"/>
              <a:buFont typeface="Arial"/>
              <a:buNone/>
            </a:pPr>
            <a:r>
              <a:rPr lang="en-IN"/>
              <a:t>2020SC04058</a:t>
            </a:r>
            <a:endParaRPr/>
          </a:p>
        </p:txBody>
      </p:sp>
      <p:sp>
        <p:nvSpPr>
          <p:cNvPr id="62" name="Google Shape;62;p1"/>
          <p:cNvSpPr/>
          <p:nvPr/>
        </p:nvSpPr>
        <p:spPr>
          <a:xfrm>
            <a:off x="755650" y="333375"/>
            <a:ext cx="7488238" cy="7921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i="1" sz="1600">
              <a:solidFill>
                <a:schemeClr val="dk1"/>
              </a:solidFill>
              <a:latin typeface="Arial"/>
              <a:ea typeface="Arial"/>
              <a:cs typeface="Arial"/>
              <a:sym typeface="Arial"/>
            </a:endParaRPr>
          </a:p>
        </p:txBody>
      </p:sp>
      <p:pic>
        <p:nvPicPr>
          <p:cNvPr id="63" name="Google Shape;63;p1"/>
          <p:cNvPicPr preferRelativeResize="0"/>
          <p:nvPr/>
        </p:nvPicPr>
        <p:blipFill rotWithShape="1">
          <a:blip r:embed="rId3">
            <a:alphaModFix/>
          </a:blip>
          <a:srcRect b="0" l="0" r="0" t="0"/>
          <a:stretch/>
        </p:blipFill>
        <p:spPr>
          <a:xfrm>
            <a:off x="5528150" y="5300250"/>
            <a:ext cx="1582725" cy="1008050"/>
          </a:xfrm>
          <a:prstGeom prst="rect">
            <a:avLst/>
          </a:prstGeom>
          <a:noFill/>
          <a:ln>
            <a:noFill/>
          </a:ln>
        </p:spPr>
      </p:pic>
      <p:pic>
        <p:nvPicPr>
          <p:cNvPr id="64" name="Google Shape;64;p1"/>
          <p:cNvPicPr preferRelativeResize="0"/>
          <p:nvPr/>
        </p:nvPicPr>
        <p:blipFill rotWithShape="1">
          <a:blip r:embed="rId4">
            <a:alphaModFix/>
          </a:blip>
          <a:srcRect b="0" l="0" r="0" t="0"/>
          <a:stretch/>
        </p:blipFill>
        <p:spPr>
          <a:xfrm>
            <a:off x="7271362" y="5300248"/>
            <a:ext cx="1655763" cy="1008063"/>
          </a:xfrm>
          <a:prstGeom prst="rect">
            <a:avLst/>
          </a:prstGeom>
          <a:noFill/>
          <a:ln>
            <a:noFill/>
          </a:ln>
        </p:spPr>
      </p:pic>
      <p:sp>
        <p:nvSpPr>
          <p:cNvPr id="65" name="Google Shape;65;p1"/>
          <p:cNvSpPr txBox="1"/>
          <p:nvPr/>
        </p:nvSpPr>
        <p:spPr>
          <a:xfrm>
            <a:off x="3642161" y="4455048"/>
            <a:ext cx="338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
          <p:cNvSpPr txBox="1"/>
          <p:nvPr>
            <p:ph idx="1" type="subTitle"/>
          </p:nvPr>
        </p:nvSpPr>
        <p:spPr>
          <a:xfrm>
            <a:off x="4431323" y="4452630"/>
            <a:ext cx="4495800" cy="343200"/>
          </a:xfrm>
          <a:prstGeom prst="rect">
            <a:avLst/>
          </a:prstGeom>
        </p:spPr>
        <p:txBody>
          <a:bodyPr anchorCtr="0" anchor="ctr" bIns="45700" lIns="91425" spcFirstLastPara="1" rIns="91425" wrap="square" tIns="45700">
            <a:noAutofit/>
          </a:bodyPr>
          <a:lstStyle/>
          <a:p>
            <a:pPr indent="0" lvl="0" marL="1828800" rtl="0" algn="l">
              <a:lnSpc>
                <a:spcPct val="90000"/>
              </a:lnSpc>
              <a:spcBef>
                <a:spcPts val="0"/>
              </a:spcBef>
              <a:spcAft>
                <a:spcPts val="0"/>
              </a:spcAft>
              <a:buClr>
                <a:schemeClr val="dk1"/>
              </a:buClr>
              <a:buSzPts val="275"/>
              <a:buFont typeface="Arial"/>
              <a:buNone/>
            </a:pPr>
            <a:r>
              <a:rPr lang="en-IN" sz="1350">
                <a:solidFill>
                  <a:schemeClr val="dk1"/>
                </a:solidFill>
                <a:latin typeface="Arial"/>
                <a:ea typeface="Arial"/>
                <a:cs typeface="Arial"/>
                <a:sym typeface="Arial"/>
              </a:rPr>
              <a:t>Using  ML and DL Algorithms</a:t>
            </a:r>
            <a:endParaRPr sz="1350">
              <a:solidFill>
                <a:schemeClr val="dk1"/>
              </a:solidFill>
              <a:latin typeface="Arial"/>
              <a:ea typeface="Arial"/>
              <a:cs typeface="Arial"/>
              <a:sym typeface="Arial"/>
            </a:endParaRPr>
          </a:p>
          <a:p>
            <a:pPr indent="0" lvl="0" marL="0" rtl="0" algn="r">
              <a:lnSpc>
                <a:spcPct val="80000"/>
              </a:lnSpc>
              <a:spcBef>
                <a:spcPts val="1000"/>
              </a:spcBef>
              <a:spcAft>
                <a:spcPts val="0"/>
              </a:spcAft>
              <a:buSzPts val="275"/>
              <a:buNone/>
            </a:pPr>
            <a:r>
              <a:t/>
            </a:r>
            <a:endParaRPr b="0" sz="450">
              <a:solidFill>
                <a:schemeClr val="dk1"/>
              </a:solidFill>
              <a:latin typeface="Arial"/>
              <a:ea typeface="Arial"/>
              <a:cs typeface="Arial"/>
              <a:sym typeface="Arial"/>
            </a:endParaRPr>
          </a:p>
        </p:txBody>
      </p:sp>
    </p:spTree>
  </p:cSld>
  <p:clrMapOvr>
    <a:masterClrMapping/>
  </p:clrMapOvr>
  <mc:AlternateContent>
    <mc:Choice Requires="p14">
      <p:transition>
        <p14:flip dir="l"/>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3000"/>
                                        <p:tgtEl>
                                          <p:spTgt spid="63"/>
                                        </p:tgtEl>
                                      </p:cBhvr>
                                    </p:animEffect>
                                  </p:childTnLst>
                                </p:cTn>
                              </p:par>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3000"/>
                                        <p:tgtEl>
                                          <p:spTgt spid="64"/>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Methodology</a:t>
            </a:r>
            <a:endParaRPr/>
          </a:p>
        </p:txBody>
      </p:sp>
      <p:sp>
        <p:nvSpPr>
          <p:cNvPr id="123" name="Google Shape;123;p10"/>
          <p:cNvSpPr txBox="1"/>
          <p:nvPr>
            <p:ph idx="2" type="body"/>
          </p:nvPr>
        </p:nvSpPr>
        <p:spPr>
          <a:xfrm>
            <a:off x="246925" y="1142990"/>
            <a:ext cx="8397600" cy="4355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The project is carried out in openCV and CNN environment using dlib facial landmark detector.</a:t>
            </a:r>
            <a:endParaRPr/>
          </a:p>
          <a:p>
            <a:pPr indent="0" lvl="0" marL="457200" rtl="0" algn="l">
              <a:spcBef>
                <a:spcPts val="1000"/>
              </a:spcBef>
              <a:spcAft>
                <a:spcPts val="0"/>
              </a:spcAft>
              <a:buNone/>
            </a:pPr>
            <a:r>
              <a:rPr lang="en-IN"/>
              <a:t>(i)Facial Landmarks detection </a:t>
            </a:r>
            <a:endParaRPr/>
          </a:p>
          <a:p>
            <a:pPr indent="0" lvl="0" marL="457200" rtl="0" algn="l">
              <a:spcBef>
                <a:spcPts val="1000"/>
              </a:spcBef>
              <a:spcAft>
                <a:spcPts val="0"/>
              </a:spcAft>
              <a:buNone/>
            </a:pPr>
            <a:r>
              <a:rPr lang="en-IN"/>
              <a:t>(ii)Eye Closure Detection </a:t>
            </a:r>
            <a:endParaRPr/>
          </a:p>
          <a:p>
            <a:pPr indent="0" lvl="0" marL="457200" rtl="0" algn="l">
              <a:spcBef>
                <a:spcPts val="1000"/>
              </a:spcBef>
              <a:spcAft>
                <a:spcPts val="0"/>
              </a:spcAft>
              <a:buNone/>
            </a:pPr>
            <a:r>
              <a:rPr lang="en-IN"/>
              <a:t>(iii)Eye Aspect Ratio </a:t>
            </a:r>
            <a:endParaRPr/>
          </a:p>
          <a:p>
            <a:pPr indent="0" lvl="0" marL="457200" rtl="0" algn="l">
              <a:spcBef>
                <a:spcPts val="1000"/>
              </a:spcBef>
              <a:spcAft>
                <a:spcPts val="0"/>
              </a:spcAft>
              <a:buNone/>
            </a:pPr>
            <a:r>
              <a:rPr lang="en-IN"/>
              <a:t>(iv)Yawn Detection </a:t>
            </a:r>
            <a:endParaRPr/>
          </a:p>
          <a:p>
            <a:pPr indent="0" lvl="0" marL="457200" rtl="0" algn="l">
              <a:spcBef>
                <a:spcPts val="1000"/>
              </a:spcBef>
              <a:spcAft>
                <a:spcPts val="0"/>
              </a:spcAft>
              <a:buNone/>
            </a:pPr>
            <a:r>
              <a:rPr lang="en-IN"/>
              <a:t>(v)Mouth Aspect Ratio </a:t>
            </a:r>
            <a:endParaRPr/>
          </a:p>
          <a:p>
            <a:pPr indent="0" lvl="0" marL="457200" rtl="0" algn="l">
              <a:spcBef>
                <a:spcPts val="1000"/>
              </a:spcBef>
              <a:spcAft>
                <a:spcPts val="0"/>
              </a:spcAft>
              <a:buClr>
                <a:schemeClr val="dk1"/>
              </a:buClr>
              <a:buSzPts val="1100"/>
              <a:buFont typeface="Arial"/>
              <a:buNone/>
            </a:pPr>
            <a:r>
              <a:rPr lang="en-IN"/>
              <a:t>(vi)Head Pose Detection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Methodology</a:t>
            </a:r>
            <a:endParaRPr/>
          </a:p>
        </p:txBody>
      </p:sp>
      <p:sp>
        <p:nvSpPr>
          <p:cNvPr id="129" name="Google Shape;129;p11"/>
          <p:cNvSpPr txBox="1"/>
          <p:nvPr>
            <p:ph idx="2" type="body"/>
          </p:nvPr>
        </p:nvSpPr>
        <p:spPr>
          <a:xfrm>
            <a:off x="246935" y="1143001"/>
            <a:ext cx="83976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30" name="Google Shape;130;p11"/>
          <p:cNvPicPr preferRelativeResize="0"/>
          <p:nvPr/>
        </p:nvPicPr>
        <p:blipFill>
          <a:blip r:embed="rId3">
            <a:alphaModFix/>
          </a:blip>
          <a:stretch>
            <a:fillRect/>
          </a:stretch>
        </p:blipFill>
        <p:spPr>
          <a:xfrm>
            <a:off x="246925" y="2423375"/>
            <a:ext cx="4139201" cy="3675025"/>
          </a:xfrm>
          <a:prstGeom prst="rect">
            <a:avLst/>
          </a:prstGeom>
          <a:noFill/>
          <a:ln>
            <a:noFill/>
          </a:ln>
        </p:spPr>
      </p:pic>
      <p:pic>
        <p:nvPicPr>
          <p:cNvPr id="131" name="Google Shape;131;p11"/>
          <p:cNvPicPr preferRelativeResize="0"/>
          <p:nvPr/>
        </p:nvPicPr>
        <p:blipFill>
          <a:blip r:embed="rId4">
            <a:alphaModFix/>
          </a:blip>
          <a:stretch>
            <a:fillRect/>
          </a:stretch>
        </p:blipFill>
        <p:spPr>
          <a:xfrm>
            <a:off x="4386125" y="2044600"/>
            <a:ext cx="4205424" cy="1905000"/>
          </a:xfrm>
          <a:prstGeom prst="rect">
            <a:avLst/>
          </a:prstGeom>
          <a:noFill/>
          <a:ln>
            <a:noFill/>
          </a:ln>
        </p:spPr>
      </p:pic>
      <p:pic>
        <p:nvPicPr>
          <p:cNvPr id="132" name="Google Shape;132;p11"/>
          <p:cNvPicPr preferRelativeResize="0"/>
          <p:nvPr/>
        </p:nvPicPr>
        <p:blipFill>
          <a:blip r:embed="rId5">
            <a:alphaModFix/>
          </a:blip>
          <a:stretch>
            <a:fillRect/>
          </a:stretch>
        </p:blipFill>
        <p:spPr>
          <a:xfrm>
            <a:off x="4572000" y="4130175"/>
            <a:ext cx="4053025" cy="215275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2"/>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Result</a:t>
            </a:r>
            <a:endParaRPr/>
          </a:p>
        </p:txBody>
      </p:sp>
      <p:pic>
        <p:nvPicPr>
          <p:cNvPr id="138" name="Google Shape;138;p12"/>
          <p:cNvPicPr preferRelativeResize="0"/>
          <p:nvPr/>
        </p:nvPicPr>
        <p:blipFill>
          <a:blip r:embed="rId3">
            <a:alphaModFix/>
          </a:blip>
          <a:stretch>
            <a:fillRect/>
          </a:stretch>
        </p:blipFill>
        <p:spPr>
          <a:xfrm>
            <a:off x="367675" y="1516150"/>
            <a:ext cx="8415476" cy="4182451"/>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f13f030cf8_0_20"/>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Result</a:t>
            </a:r>
            <a:endParaRPr/>
          </a:p>
        </p:txBody>
      </p:sp>
      <p:pic>
        <p:nvPicPr>
          <p:cNvPr id="144" name="Google Shape;144;g1f13f030cf8_0_20"/>
          <p:cNvPicPr preferRelativeResize="0"/>
          <p:nvPr/>
        </p:nvPicPr>
        <p:blipFill>
          <a:blip r:embed="rId3">
            <a:alphaModFix/>
          </a:blip>
          <a:stretch>
            <a:fillRect/>
          </a:stretch>
        </p:blipFill>
        <p:spPr>
          <a:xfrm>
            <a:off x="228600" y="1630925"/>
            <a:ext cx="8382425" cy="4329075"/>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f13f030cf8_0_14"/>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Result</a:t>
            </a:r>
            <a:endParaRPr/>
          </a:p>
        </p:txBody>
      </p:sp>
      <p:pic>
        <p:nvPicPr>
          <p:cNvPr id="150" name="Google Shape;150;g1f13f030cf8_0_14"/>
          <p:cNvPicPr preferRelativeResize="0"/>
          <p:nvPr/>
        </p:nvPicPr>
        <p:blipFill>
          <a:blip r:embed="rId3">
            <a:alphaModFix/>
          </a:blip>
          <a:stretch>
            <a:fillRect/>
          </a:stretch>
        </p:blipFill>
        <p:spPr>
          <a:xfrm>
            <a:off x="152400" y="1690800"/>
            <a:ext cx="8200225" cy="4387500"/>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01850aa327_2_0"/>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Result</a:t>
            </a:r>
            <a:endParaRPr/>
          </a:p>
        </p:txBody>
      </p:sp>
      <p:pic>
        <p:nvPicPr>
          <p:cNvPr id="157" name="Google Shape;157;g201850aa327_2_0"/>
          <p:cNvPicPr preferRelativeResize="0"/>
          <p:nvPr/>
        </p:nvPicPr>
        <p:blipFill>
          <a:blip r:embed="rId3">
            <a:alphaModFix/>
          </a:blip>
          <a:stretch>
            <a:fillRect/>
          </a:stretch>
        </p:blipFill>
        <p:spPr>
          <a:xfrm>
            <a:off x="198525" y="1723194"/>
            <a:ext cx="7724775" cy="4210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2689705c35_0_0"/>
          <p:cNvSpPr txBox="1"/>
          <p:nvPr>
            <p:ph type="title"/>
          </p:nvPr>
        </p:nvSpPr>
        <p:spPr>
          <a:xfrm>
            <a:off x="584550" y="723074"/>
            <a:ext cx="6991500" cy="574500"/>
          </a:xfrm>
          <a:prstGeom prst="rect">
            <a:avLst/>
          </a:prstGeom>
        </p:spPr>
        <p:txBody>
          <a:bodyPr anchorCtr="0" anchor="ctr" bIns="45700" lIns="91425" spcFirstLastPara="1" rIns="91425" wrap="square" tIns="45700">
            <a:normAutofit fontScale="90000"/>
          </a:bodyPr>
          <a:lstStyle/>
          <a:p>
            <a:pPr indent="0" lvl="0" marL="0" rtl="0" algn="l">
              <a:lnSpc>
                <a:spcPct val="115000"/>
              </a:lnSpc>
              <a:spcBef>
                <a:spcPts val="2400"/>
              </a:spcBef>
              <a:spcAft>
                <a:spcPts val="0"/>
              </a:spcAft>
              <a:buNone/>
            </a:pPr>
            <a:r>
              <a:rPr lang="en-IN" sz="2300">
                <a:highlight>
                  <a:srgbClr val="1C1573"/>
                </a:highlight>
                <a:latin typeface="Arial"/>
                <a:ea typeface="Arial"/>
                <a:cs typeface="Arial"/>
                <a:sym typeface="Arial"/>
              </a:rPr>
              <a:t>Visualizing our CNN architecture</a:t>
            </a:r>
            <a:endParaRPr sz="2300">
              <a:highlight>
                <a:srgbClr val="1C1573"/>
              </a:highlight>
              <a:latin typeface="Arial"/>
              <a:ea typeface="Arial"/>
              <a:cs typeface="Arial"/>
              <a:sym typeface="Arial"/>
            </a:endParaRPr>
          </a:p>
          <a:p>
            <a:pPr indent="0" lvl="0" marL="914400" rtl="0" algn="l">
              <a:lnSpc>
                <a:spcPct val="115000"/>
              </a:lnSpc>
              <a:spcBef>
                <a:spcPts val="2400"/>
              </a:spcBef>
              <a:spcAft>
                <a:spcPts val="0"/>
              </a:spcAft>
              <a:buClr>
                <a:schemeClr val="dk1"/>
              </a:buClr>
              <a:buSzPct val="47826"/>
              <a:buFont typeface="Arial"/>
              <a:buNone/>
            </a:pPr>
            <a:r>
              <a:t/>
            </a:r>
            <a:endParaRPr sz="2300">
              <a:solidFill>
                <a:schemeClr val="dk1"/>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pic>
        <p:nvPicPr>
          <p:cNvPr id="164" name="Google Shape;164;g22689705c35_0_0"/>
          <p:cNvPicPr preferRelativeResize="0"/>
          <p:nvPr/>
        </p:nvPicPr>
        <p:blipFill>
          <a:blip r:embed="rId3">
            <a:alphaModFix/>
          </a:blip>
          <a:stretch>
            <a:fillRect/>
          </a:stretch>
        </p:blipFill>
        <p:spPr>
          <a:xfrm>
            <a:off x="2113975" y="1150825"/>
            <a:ext cx="3932650" cy="540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2689705c35_0_8"/>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Data Training and Validation (CNN)</a:t>
            </a:r>
            <a:endParaRPr/>
          </a:p>
        </p:txBody>
      </p:sp>
      <p:pic>
        <p:nvPicPr>
          <p:cNvPr id="171" name="Google Shape;171;g22689705c35_0_8"/>
          <p:cNvPicPr preferRelativeResize="0"/>
          <p:nvPr/>
        </p:nvPicPr>
        <p:blipFill>
          <a:blip r:embed="rId3">
            <a:alphaModFix/>
          </a:blip>
          <a:stretch>
            <a:fillRect/>
          </a:stretch>
        </p:blipFill>
        <p:spPr>
          <a:xfrm>
            <a:off x="479425" y="1508750"/>
            <a:ext cx="4408100" cy="4595825"/>
          </a:xfrm>
          <a:prstGeom prst="rect">
            <a:avLst/>
          </a:prstGeom>
          <a:noFill/>
          <a:ln>
            <a:noFill/>
          </a:ln>
        </p:spPr>
      </p:pic>
      <p:pic>
        <p:nvPicPr>
          <p:cNvPr id="172" name="Google Shape;172;g22689705c35_0_8"/>
          <p:cNvPicPr preferRelativeResize="0"/>
          <p:nvPr/>
        </p:nvPicPr>
        <p:blipFill>
          <a:blip r:embed="rId4">
            <a:alphaModFix/>
          </a:blip>
          <a:stretch>
            <a:fillRect/>
          </a:stretch>
        </p:blipFill>
        <p:spPr>
          <a:xfrm>
            <a:off x="4708150" y="1426800"/>
            <a:ext cx="4131050" cy="477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2689705c35_0_26"/>
          <p:cNvSpPr txBox="1"/>
          <p:nvPr>
            <p:ph type="title"/>
          </p:nvPr>
        </p:nvSpPr>
        <p:spPr>
          <a:xfrm>
            <a:off x="628650" y="160569"/>
            <a:ext cx="69915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34375"/>
              <a:buFont typeface="Arial"/>
              <a:buNone/>
            </a:pPr>
            <a:r>
              <a:rPr lang="en-IN"/>
              <a:t>Data Training and Validation (OpenCV)</a:t>
            </a:r>
            <a:endParaRPr/>
          </a:p>
        </p:txBody>
      </p:sp>
      <p:sp>
        <p:nvSpPr>
          <p:cNvPr id="179" name="Google Shape;179;g22689705c35_0_26"/>
          <p:cNvSpPr txBox="1"/>
          <p:nvPr>
            <p:ph idx="2" type="body"/>
          </p:nvPr>
        </p:nvSpPr>
        <p:spPr>
          <a:xfrm>
            <a:off x="246935" y="1143001"/>
            <a:ext cx="83976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80" name="Google Shape;180;g22689705c35_0_26"/>
          <p:cNvPicPr preferRelativeResize="0"/>
          <p:nvPr/>
        </p:nvPicPr>
        <p:blipFill>
          <a:blip r:embed="rId3">
            <a:alphaModFix/>
          </a:blip>
          <a:stretch>
            <a:fillRect/>
          </a:stretch>
        </p:blipFill>
        <p:spPr>
          <a:xfrm>
            <a:off x="152400" y="1690800"/>
            <a:ext cx="4581525" cy="4344800"/>
          </a:xfrm>
          <a:prstGeom prst="rect">
            <a:avLst/>
          </a:prstGeom>
          <a:noFill/>
          <a:ln>
            <a:noFill/>
          </a:ln>
        </p:spPr>
      </p:pic>
      <p:pic>
        <p:nvPicPr>
          <p:cNvPr id="181" name="Google Shape;181;g22689705c35_0_26"/>
          <p:cNvPicPr preferRelativeResize="0"/>
          <p:nvPr/>
        </p:nvPicPr>
        <p:blipFill>
          <a:blip r:embed="rId4">
            <a:alphaModFix/>
          </a:blip>
          <a:stretch>
            <a:fillRect/>
          </a:stretch>
        </p:blipFill>
        <p:spPr>
          <a:xfrm>
            <a:off x="4790950" y="1911575"/>
            <a:ext cx="4200650" cy="434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2689705c35_0_15"/>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Confusion Matrix	</a:t>
            </a:r>
            <a:endParaRPr/>
          </a:p>
        </p:txBody>
      </p:sp>
      <p:sp>
        <p:nvSpPr>
          <p:cNvPr id="188" name="Google Shape;188;g22689705c35_0_15"/>
          <p:cNvSpPr txBox="1"/>
          <p:nvPr>
            <p:ph idx="2" type="body"/>
          </p:nvPr>
        </p:nvSpPr>
        <p:spPr>
          <a:xfrm>
            <a:off x="246935" y="1143001"/>
            <a:ext cx="8397600" cy="395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CNN 2D                                                       OpenCV</a:t>
            </a:r>
            <a:endParaRPr/>
          </a:p>
        </p:txBody>
      </p:sp>
      <p:pic>
        <p:nvPicPr>
          <p:cNvPr id="189" name="Google Shape;189;g22689705c35_0_15"/>
          <p:cNvPicPr preferRelativeResize="0"/>
          <p:nvPr/>
        </p:nvPicPr>
        <p:blipFill>
          <a:blip r:embed="rId3">
            <a:alphaModFix/>
          </a:blip>
          <a:stretch>
            <a:fillRect/>
          </a:stretch>
        </p:blipFill>
        <p:spPr>
          <a:xfrm>
            <a:off x="124800" y="1925400"/>
            <a:ext cx="4265975" cy="4137801"/>
          </a:xfrm>
          <a:prstGeom prst="rect">
            <a:avLst/>
          </a:prstGeom>
          <a:noFill/>
          <a:ln>
            <a:noFill/>
          </a:ln>
        </p:spPr>
      </p:pic>
      <p:pic>
        <p:nvPicPr>
          <p:cNvPr id="190" name="Google Shape;190;g22689705c35_0_15"/>
          <p:cNvPicPr preferRelativeResize="0"/>
          <p:nvPr/>
        </p:nvPicPr>
        <p:blipFill rotWithShape="1">
          <a:blip r:embed="rId4">
            <a:alphaModFix/>
          </a:blip>
          <a:srcRect b="0" l="0" r="0" t="2742"/>
          <a:stretch/>
        </p:blipFill>
        <p:spPr>
          <a:xfrm>
            <a:off x="4572000" y="1925400"/>
            <a:ext cx="4072525" cy="413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628650" y="160569"/>
            <a:ext cx="6991500" cy="7644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IN" sz="3911">
                <a:latin typeface="Calibri"/>
                <a:ea typeface="Calibri"/>
                <a:cs typeface="Calibri"/>
                <a:sym typeface="Calibri"/>
              </a:rPr>
              <a:t>Abstract</a:t>
            </a:r>
            <a:br>
              <a:rPr lang="en-IN" sz="1800">
                <a:latin typeface="Calibri"/>
                <a:ea typeface="Calibri"/>
                <a:cs typeface="Calibri"/>
                <a:sym typeface="Calibri"/>
              </a:rPr>
            </a:br>
            <a:endParaRPr b="1" i="1" sz="3600">
              <a:latin typeface="Times New Roman"/>
              <a:ea typeface="Times New Roman"/>
              <a:cs typeface="Times New Roman"/>
              <a:sym typeface="Times New Roman"/>
            </a:endParaRPr>
          </a:p>
        </p:txBody>
      </p:sp>
      <p:sp>
        <p:nvSpPr>
          <p:cNvPr id="72" name="Google Shape;72;p2"/>
          <p:cNvSpPr txBox="1"/>
          <p:nvPr>
            <p:ph idx="2" type="body"/>
          </p:nvPr>
        </p:nvSpPr>
        <p:spPr>
          <a:xfrm>
            <a:off x="246925" y="1142988"/>
            <a:ext cx="8397600" cy="51402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IN"/>
              <a:t>Driver drowsiness has become one of the main reasons for large number of road accidents.</a:t>
            </a:r>
            <a:endParaRPr/>
          </a:p>
          <a:p>
            <a:pPr indent="0" lvl="0" marL="457200" rtl="0" algn="l">
              <a:spcBef>
                <a:spcPts val="1000"/>
              </a:spcBef>
              <a:spcAft>
                <a:spcPts val="0"/>
              </a:spcAft>
              <a:buNone/>
            </a:pPr>
            <a:r>
              <a:t/>
            </a:r>
            <a:endParaRPr/>
          </a:p>
          <a:p>
            <a:pPr indent="-355600" lvl="0" marL="457200" rtl="0" algn="l">
              <a:spcBef>
                <a:spcPts val="1000"/>
              </a:spcBef>
              <a:spcAft>
                <a:spcPts val="0"/>
              </a:spcAft>
              <a:buSzPts val="2000"/>
              <a:buChar char="●"/>
            </a:pPr>
            <a:r>
              <a:rPr lang="en-IN"/>
              <a:t>The main aim of this project is to overcome the problem of road accidents which are related to drivers experiencing tiredness leads to a need arises to design a system that keeps the driver focused on the road.</a:t>
            </a:r>
            <a:endParaRPr/>
          </a:p>
          <a:p>
            <a:pPr indent="0" lvl="0" marL="457200" rtl="0" algn="l">
              <a:spcBef>
                <a:spcPts val="1000"/>
              </a:spcBef>
              <a:spcAft>
                <a:spcPts val="0"/>
              </a:spcAft>
              <a:buNone/>
            </a:pPr>
            <a:r>
              <a:rPr lang="en-IN"/>
              <a:t> </a:t>
            </a:r>
            <a:endParaRPr/>
          </a:p>
          <a:p>
            <a:pPr indent="-355600" lvl="0" marL="457200" rtl="0" algn="l">
              <a:spcBef>
                <a:spcPts val="1000"/>
              </a:spcBef>
              <a:spcAft>
                <a:spcPts val="0"/>
              </a:spcAft>
              <a:buSzPts val="2000"/>
              <a:buChar char="●"/>
            </a:pPr>
            <a:r>
              <a:rPr lang="en-IN"/>
              <a:t>With the evolution and improvement in Computer Vision, </a:t>
            </a:r>
            <a:r>
              <a:rPr lang="en-IN"/>
              <a:t>Opencv and CNN </a:t>
            </a:r>
            <a:r>
              <a:rPr lang="en-IN"/>
              <a:t>technologies,mart/intelligent cameras are developed to predict drowsiness in drivers, thereby alerting drivers which in turn reduce accidents when they are feeling drowsy.</a:t>
            </a:r>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f13f030cf8_0_34"/>
          <p:cNvSpPr txBox="1"/>
          <p:nvPr>
            <p:ph type="title"/>
          </p:nvPr>
        </p:nvSpPr>
        <p:spPr>
          <a:xfrm>
            <a:off x="628650" y="160569"/>
            <a:ext cx="69915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IN"/>
              <a:t>Statistics of Road Accident Caused By Drowsiness </a:t>
            </a:r>
            <a:endParaRPr/>
          </a:p>
        </p:txBody>
      </p:sp>
      <p:pic>
        <p:nvPicPr>
          <p:cNvPr id="197" name="Google Shape;197;g1f13f030cf8_0_34"/>
          <p:cNvPicPr preferRelativeResize="0"/>
          <p:nvPr/>
        </p:nvPicPr>
        <p:blipFill>
          <a:blip r:embed="rId3">
            <a:alphaModFix/>
          </a:blip>
          <a:stretch>
            <a:fillRect/>
          </a:stretch>
        </p:blipFill>
        <p:spPr>
          <a:xfrm>
            <a:off x="628650" y="1167351"/>
            <a:ext cx="7467751" cy="4746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f13f030cf8_0_27"/>
          <p:cNvSpPr txBox="1"/>
          <p:nvPr>
            <p:ph type="title"/>
          </p:nvPr>
        </p:nvSpPr>
        <p:spPr>
          <a:xfrm>
            <a:off x="628650" y="160569"/>
            <a:ext cx="69915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IN"/>
              <a:t>Statistics of Road Accident Caused By Drowsiness </a:t>
            </a:r>
            <a:endParaRPr/>
          </a:p>
        </p:txBody>
      </p:sp>
      <p:pic>
        <p:nvPicPr>
          <p:cNvPr id="204" name="Google Shape;204;g1f13f030cf8_0_27"/>
          <p:cNvPicPr preferRelativeResize="0"/>
          <p:nvPr/>
        </p:nvPicPr>
        <p:blipFill rotWithShape="1">
          <a:blip r:embed="rId3">
            <a:alphaModFix/>
          </a:blip>
          <a:srcRect b="18054" l="16937" r="17792" t="20095"/>
          <a:stretch/>
        </p:blipFill>
        <p:spPr>
          <a:xfrm>
            <a:off x="628650" y="1423300"/>
            <a:ext cx="7497523" cy="453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f13f030cf8_0_41"/>
          <p:cNvSpPr txBox="1"/>
          <p:nvPr>
            <p:ph type="title"/>
          </p:nvPr>
        </p:nvSpPr>
        <p:spPr>
          <a:xfrm>
            <a:off x="628650" y="160569"/>
            <a:ext cx="69915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IN"/>
              <a:t>Statistics of Road Accident Caused By Drowsiness </a:t>
            </a:r>
            <a:endParaRPr/>
          </a:p>
        </p:txBody>
      </p:sp>
      <p:pic>
        <p:nvPicPr>
          <p:cNvPr id="211" name="Google Shape;211;g1f13f030cf8_0_41"/>
          <p:cNvPicPr preferRelativeResize="0"/>
          <p:nvPr/>
        </p:nvPicPr>
        <p:blipFill rotWithShape="1">
          <a:blip r:embed="rId3">
            <a:alphaModFix/>
          </a:blip>
          <a:srcRect b="10241" l="0" r="0" t="0"/>
          <a:stretch/>
        </p:blipFill>
        <p:spPr>
          <a:xfrm>
            <a:off x="805525" y="1143000"/>
            <a:ext cx="7062125" cy="459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f13f030cf8_1_7"/>
          <p:cNvSpPr txBox="1"/>
          <p:nvPr>
            <p:ph type="title"/>
          </p:nvPr>
        </p:nvSpPr>
        <p:spPr>
          <a:xfrm>
            <a:off x="628650" y="160569"/>
            <a:ext cx="6991500" cy="764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IN"/>
              <a:t>Statistics of Road Accident Caused By Drowsiness </a:t>
            </a:r>
            <a:endParaRPr/>
          </a:p>
        </p:txBody>
      </p:sp>
      <p:pic>
        <p:nvPicPr>
          <p:cNvPr id="218" name="Google Shape;218;g1f13f030cf8_1_7"/>
          <p:cNvPicPr preferRelativeResize="0"/>
          <p:nvPr/>
        </p:nvPicPr>
        <p:blipFill>
          <a:blip r:embed="rId3">
            <a:alphaModFix/>
          </a:blip>
          <a:stretch>
            <a:fillRect/>
          </a:stretch>
        </p:blipFill>
        <p:spPr>
          <a:xfrm>
            <a:off x="352425" y="1277275"/>
            <a:ext cx="4219575" cy="4528950"/>
          </a:xfrm>
          <a:prstGeom prst="rect">
            <a:avLst/>
          </a:prstGeom>
          <a:noFill/>
          <a:ln>
            <a:noFill/>
          </a:ln>
        </p:spPr>
      </p:pic>
      <p:pic>
        <p:nvPicPr>
          <p:cNvPr id="219" name="Google Shape;219;g1f13f030cf8_1_7"/>
          <p:cNvPicPr preferRelativeResize="0"/>
          <p:nvPr/>
        </p:nvPicPr>
        <p:blipFill>
          <a:blip r:embed="rId4">
            <a:alphaModFix/>
          </a:blip>
          <a:stretch>
            <a:fillRect/>
          </a:stretch>
        </p:blipFill>
        <p:spPr>
          <a:xfrm>
            <a:off x="4724400" y="1277275"/>
            <a:ext cx="4028000" cy="4528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2689705c35_0_37"/>
          <p:cNvSpPr txBox="1"/>
          <p:nvPr>
            <p:ph type="title"/>
          </p:nvPr>
        </p:nvSpPr>
        <p:spPr>
          <a:xfrm>
            <a:off x="570225" y="1743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sz="1900">
                <a:latin typeface="Calibri"/>
                <a:ea typeface="Calibri"/>
                <a:cs typeface="Calibri"/>
                <a:sym typeface="Calibri"/>
              </a:rPr>
              <a:t>Classification report for Computer Vison</a:t>
            </a:r>
            <a:endParaRPr sz="4000"/>
          </a:p>
        </p:txBody>
      </p:sp>
      <p:sp>
        <p:nvSpPr>
          <p:cNvPr id="226" name="Google Shape;226;g22689705c35_0_37"/>
          <p:cNvSpPr txBox="1"/>
          <p:nvPr>
            <p:ph idx="2" type="body"/>
          </p:nvPr>
        </p:nvSpPr>
        <p:spPr>
          <a:xfrm>
            <a:off x="304225" y="5765599"/>
            <a:ext cx="8397600" cy="628800"/>
          </a:xfrm>
          <a:prstGeom prst="rect">
            <a:avLst/>
          </a:prstGeom>
        </p:spPr>
        <p:txBody>
          <a:bodyPr anchorCtr="0" anchor="t" bIns="45700" lIns="91425" spcFirstLastPara="1" rIns="91425" wrap="square" tIns="45700">
            <a:noAutofit/>
          </a:bodyPr>
          <a:lstStyle/>
          <a:p>
            <a:pPr indent="0" lvl="0" marL="0" marR="50800" rtl="0" algn="l">
              <a:lnSpc>
                <a:spcPct val="96363"/>
              </a:lnSpc>
              <a:spcBef>
                <a:spcPts val="100"/>
              </a:spcBef>
              <a:spcAft>
                <a:spcPts val="0"/>
              </a:spcAft>
              <a:buClr>
                <a:schemeClr val="dk1"/>
              </a:buClr>
              <a:buSzPts val="358"/>
              <a:buFont typeface="Arial"/>
              <a:buNone/>
            </a:pPr>
            <a:r>
              <a:rPr lang="en-IN" sz="1200"/>
              <a:t>The accuracy of the model during testing is 91%.The model is compiled using Gray Wolf Optimizer as it has yielded the best results based on Face and Eye Tracking.</a:t>
            </a:r>
            <a:endParaRPr sz="1200"/>
          </a:p>
          <a:p>
            <a:pPr indent="0" lvl="0" marL="0" rtl="0" algn="l">
              <a:lnSpc>
                <a:spcPct val="70000"/>
              </a:lnSpc>
              <a:spcBef>
                <a:spcPts val="1000"/>
              </a:spcBef>
              <a:spcAft>
                <a:spcPts val="0"/>
              </a:spcAft>
              <a:buSzPts val="358"/>
              <a:buNone/>
            </a:pPr>
            <a:r>
              <a:t/>
            </a:r>
            <a:endParaRPr sz="1050"/>
          </a:p>
        </p:txBody>
      </p:sp>
      <p:graphicFrame>
        <p:nvGraphicFramePr>
          <p:cNvPr id="227" name="Google Shape;227;g22689705c35_0_37"/>
          <p:cNvGraphicFramePr/>
          <p:nvPr/>
        </p:nvGraphicFramePr>
        <p:xfrm>
          <a:off x="713175" y="1773438"/>
          <a:ext cx="3000000" cy="3000000"/>
        </p:xfrm>
        <a:graphic>
          <a:graphicData uri="http://schemas.openxmlformats.org/drawingml/2006/table">
            <a:tbl>
              <a:tblPr>
                <a:noFill/>
                <a:tableStyleId>{0A386915-0E30-4F3B-89E9-8FBA52550A2D}</a:tableStyleId>
              </a:tblPr>
              <a:tblGrid>
                <a:gridCol w="1905000"/>
                <a:gridCol w="1314450"/>
                <a:gridCol w="1143000"/>
                <a:gridCol w="1143000"/>
                <a:gridCol w="1200150"/>
              </a:tblGrid>
              <a:tr h="190500">
                <a:tc>
                  <a:txBody>
                    <a:bodyPr/>
                    <a:lstStyle/>
                    <a:p>
                      <a:pPr indent="0" lvl="0" marL="0" marR="50800" rtl="0" algn="l">
                        <a:lnSpc>
                          <a:spcPct val="116363"/>
                        </a:lnSpc>
                        <a:spcBef>
                          <a:spcPts val="100"/>
                        </a:spcBef>
                        <a:spcAft>
                          <a:spcPts val="0"/>
                        </a:spcAft>
                        <a:buNone/>
                      </a:pPr>
                      <a:r>
                        <a:rPr lang="en-I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Precision</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Recall</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F1-score</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Support</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Yawn</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0.75</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0.92</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0.83</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63</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No_yawn</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0.87</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0.74</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74</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Closed</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0.92</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0.94</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0.93</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215</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Open</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0.96</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0.93</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0.94</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226</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gridSpan="5">
                  <a:txBody>
                    <a:bodyPr/>
                    <a:lstStyle/>
                    <a:p>
                      <a:pPr indent="0" lvl="0" marL="0" rtl="0" algn="l">
                        <a:spcBef>
                          <a:spcPts val="0"/>
                        </a:spcBef>
                        <a:spcAft>
                          <a:spcPts val="0"/>
                        </a:spcAft>
                        <a:buNone/>
                      </a:pPr>
                      <a:r>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hMerge="1"/>
                <a:tc hMerge="1"/>
                <a:tc hMerge="1"/>
                <a:tc hMerge="1"/>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Accuracy</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0.91</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578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Macro avg</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0.88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0.88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0.88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578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90500">
                <a:tc>
                  <a:txBody>
                    <a:bodyPr/>
                    <a:lstStyle/>
                    <a:p>
                      <a:pPr indent="0" lvl="0" marL="0" marR="50800" rtl="0" algn="ctr">
                        <a:lnSpc>
                          <a:spcPct val="116363"/>
                        </a:lnSpc>
                        <a:spcBef>
                          <a:spcPts val="100"/>
                        </a:spcBef>
                        <a:spcAft>
                          <a:spcPts val="0"/>
                        </a:spcAft>
                        <a:buNone/>
                      </a:pPr>
                      <a:r>
                        <a:rPr b="1" lang="en-IN" sz="1000">
                          <a:latin typeface="Times New Roman"/>
                          <a:ea typeface="Times New Roman"/>
                          <a:cs typeface="Times New Roman"/>
                          <a:sym typeface="Times New Roman"/>
                        </a:rPr>
                        <a:t>Weighted avg</a:t>
                      </a:r>
                      <a:endParaRPr b="1"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0.91</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0.91</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0.91</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marR="50800" rtl="0" algn="ctr">
                        <a:lnSpc>
                          <a:spcPct val="116363"/>
                        </a:lnSpc>
                        <a:spcBef>
                          <a:spcPts val="100"/>
                        </a:spcBef>
                        <a:spcAft>
                          <a:spcPts val="0"/>
                        </a:spcAft>
                        <a:buNone/>
                      </a:pPr>
                      <a:r>
                        <a:rPr lang="en-IN" sz="1000">
                          <a:latin typeface="Times New Roman"/>
                          <a:ea typeface="Times New Roman"/>
                          <a:cs typeface="Times New Roman"/>
                          <a:sym typeface="Times New Roman"/>
                        </a:rPr>
                        <a:t>578</a:t>
                      </a:r>
                      <a:endParaRPr sz="1000">
                        <a:latin typeface="Times New Roman"/>
                        <a:ea typeface="Times New Roman"/>
                        <a:cs typeface="Times New Roman"/>
                        <a:sym typeface="Times New Roman"/>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f13f030cf8_0_49"/>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Sample Result</a:t>
            </a:r>
            <a:endParaRPr/>
          </a:p>
        </p:txBody>
      </p:sp>
      <p:pic>
        <p:nvPicPr>
          <p:cNvPr id="234" name="Google Shape;234;g1f13f030cf8_0_49"/>
          <p:cNvPicPr preferRelativeResize="0"/>
          <p:nvPr/>
        </p:nvPicPr>
        <p:blipFill rotWithShape="1">
          <a:blip r:embed="rId3">
            <a:alphaModFix/>
          </a:blip>
          <a:srcRect b="35505" l="4053" r="54543" t="5729"/>
          <a:stretch/>
        </p:blipFill>
        <p:spPr>
          <a:xfrm>
            <a:off x="510500" y="2131200"/>
            <a:ext cx="4061501" cy="3773126"/>
          </a:xfrm>
          <a:prstGeom prst="rect">
            <a:avLst/>
          </a:prstGeom>
          <a:noFill/>
          <a:ln>
            <a:noFill/>
          </a:ln>
        </p:spPr>
      </p:pic>
      <p:sp>
        <p:nvSpPr>
          <p:cNvPr id="235" name="Google Shape;235;g1f13f030cf8_0_49"/>
          <p:cNvSpPr txBox="1"/>
          <p:nvPr/>
        </p:nvSpPr>
        <p:spPr>
          <a:xfrm>
            <a:off x="741150" y="1070225"/>
            <a:ext cx="74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latin typeface="Calibri"/>
                <a:ea typeface="Calibri"/>
                <a:cs typeface="Calibri"/>
                <a:sym typeface="Calibri"/>
              </a:rPr>
              <a:t>Closed  Eye                                                                                               Eye Rub</a:t>
            </a:r>
            <a:endParaRPr b="1">
              <a:latin typeface="Calibri"/>
              <a:ea typeface="Calibri"/>
              <a:cs typeface="Calibri"/>
              <a:sym typeface="Calibri"/>
            </a:endParaRPr>
          </a:p>
        </p:txBody>
      </p:sp>
      <p:pic>
        <p:nvPicPr>
          <p:cNvPr id="236" name="Google Shape;236;g1f13f030cf8_0_49"/>
          <p:cNvPicPr preferRelativeResize="0"/>
          <p:nvPr/>
        </p:nvPicPr>
        <p:blipFill>
          <a:blip r:embed="rId4">
            <a:alphaModFix/>
          </a:blip>
          <a:stretch>
            <a:fillRect/>
          </a:stretch>
        </p:blipFill>
        <p:spPr>
          <a:xfrm>
            <a:off x="4723725" y="1992825"/>
            <a:ext cx="4290075" cy="3911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01850aa327_2_14"/>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Sample Result</a:t>
            </a:r>
            <a:endParaRPr/>
          </a:p>
        </p:txBody>
      </p:sp>
      <p:pic>
        <p:nvPicPr>
          <p:cNvPr id="243" name="Google Shape;243;g201850aa327_2_14"/>
          <p:cNvPicPr preferRelativeResize="0"/>
          <p:nvPr/>
        </p:nvPicPr>
        <p:blipFill rotWithShape="1">
          <a:blip r:embed="rId3">
            <a:alphaModFix/>
          </a:blip>
          <a:srcRect b="33381" l="3542" r="54431" t="4224"/>
          <a:stretch/>
        </p:blipFill>
        <p:spPr>
          <a:xfrm>
            <a:off x="465375" y="1577650"/>
            <a:ext cx="7154774" cy="4357549"/>
          </a:xfrm>
          <a:prstGeom prst="rect">
            <a:avLst/>
          </a:prstGeom>
          <a:noFill/>
          <a:ln>
            <a:noFill/>
          </a:ln>
        </p:spPr>
      </p:pic>
      <p:sp>
        <p:nvSpPr>
          <p:cNvPr id="244" name="Google Shape;244;g201850aa327_2_14"/>
          <p:cNvSpPr txBox="1"/>
          <p:nvPr/>
        </p:nvSpPr>
        <p:spPr>
          <a:xfrm>
            <a:off x="633525" y="1131725"/>
            <a:ext cx="325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latin typeface="Calibri"/>
                <a:ea typeface="Calibri"/>
                <a:cs typeface="Calibri"/>
                <a:sym typeface="Calibri"/>
              </a:rPr>
              <a:t>Open Eye</a:t>
            </a:r>
            <a:endParaRPr b="1" sz="17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2689705c35_0_48"/>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Conclusion</a:t>
            </a:r>
            <a:endParaRPr/>
          </a:p>
        </p:txBody>
      </p:sp>
      <p:sp>
        <p:nvSpPr>
          <p:cNvPr id="251" name="Google Shape;251;g22689705c35_0_48"/>
          <p:cNvSpPr txBox="1"/>
          <p:nvPr>
            <p:ph idx="1" type="body"/>
          </p:nvPr>
        </p:nvSpPr>
        <p:spPr>
          <a:xfrm>
            <a:off x="306325" y="1600200"/>
            <a:ext cx="8293200" cy="4587300"/>
          </a:xfrm>
          <a:prstGeom prst="rect">
            <a:avLst/>
          </a:prstGeom>
        </p:spPr>
        <p:txBody>
          <a:bodyPr anchorCtr="0" anchor="t" bIns="45700" lIns="91425" spcFirstLastPara="1" rIns="91425" wrap="square" tIns="45700">
            <a:normAutofit fontScale="62500" lnSpcReduction="10000"/>
          </a:bodyPr>
          <a:lstStyle/>
          <a:p>
            <a:pPr indent="-323148" lvl="0" marL="457200" rtl="0" algn="l">
              <a:lnSpc>
                <a:spcPct val="150000"/>
              </a:lnSpc>
              <a:spcBef>
                <a:spcPts val="1200"/>
              </a:spcBef>
              <a:spcAft>
                <a:spcPts val="0"/>
              </a:spcAft>
              <a:buSzPct val="100000"/>
              <a:buFont typeface="Times New Roman"/>
              <a:buChar char="•"/>
            </a:pPr>
            <a:r>
              <a:rPr lang="en-IN" sz="2382">
                <a:latin typeface="Times New Roman"/>
                <a:ea typeface="Times New Roman"/>
                <a:cs typeface="Times New Roman"/>
                <a:sym typeface="Times New Roman"/>
              </a:rPr>
              <a:t>The process of drivers’ drowsiness detection is very important for both individual and community safety.</a:t>
            </a:r>
            <a:endParaRPr sz="2382">
              <a:latin typeface="Times New Roman"/>
              <a:ea typeface="Times New Roman"/>
              <a:cs typeface="Times New Roman"/>
              <a:sym typeface="Times New Roman"/>
            </a:endParaRPr>
          </a:p>
          <a:p>
            <a:pPr indent="-323148" lvl="0" marL="457200" rtl="0" algn="l">
              <a:lnSpc>
                <a:spcPct val="150000"/>
              </a:lnSpc>
              <a:spcBef>
                <a:spcPts val="0"/>
              </a:spcBef>
              <a:spcAft>
                <a:spcPts val="0"/>
              </a:spcAft>
              <a:buSzPct val="100000"/>
              <a:buFont typeface="Times New Roman"/>
              <a:buChar char="•"/>
            </a:pPr>
            <a:r>
              <a:rPr lang="en-IN" sz="2382">
                <a:latin typeface="Times New Roman"/>
                <a:ea typeface="Times New Roman"/>
                <a:cs typeface="Times New Roman"/>
                <a:sym typeface="Times New Roman"/>
              </a:rPr>
              <a:t>The growing use of Artificial Intelligence can be immensely useful in predicting fatigue of a driver.</a:t>
            </a:r>
            <a:endParaRPr sz="2382">
              <a:latin typeface="Times New Roman"/>
              <a:ea typeface="Times New Roman"/>
              <a:cs typeface="Times New Roman"/>
              <a:sym typeface="Times New Roman"/>
            </a:endParaRPr>
          </a:p>
          <a:p>
            <a:pPr indent="-323148" lvl="0" marL="457200" rtl="0" algn="l">
              <a:lnSpc>
                <a:spcPct val="150000"/>
              </a:lnSpc>
              <a:spcBef>
                <a:spcPts val="0"/>
              </a:spcBef>
              <a:spcAft>
                <a:spcPts val="0"/>
              </a:spcAft>
              <a:buSzPct val="100000"/>
              <a:buFont typeface="Times New Roman"/>
              <a:buChar char="•"/>
            </a:pPr>
            <a:r>
              <a:rPr lang="en-IN" sz="2382">
                <a:latin typeface="Times New Roman"/>
                <a:ea typeface="Times New Roman"/>
                <a:cs typeface="Times New Roman"/>
                <a:sym typeface="Times New Roman"/>
              </a:rPr>
              <a:t>Our model automatically predicts a driver as drowsy or not by recognizing and key features from its face and predicting the output in real-time with an accuracy of 73.2% using CNN.</a:t>
            </a:r>
            <a:endParaRPr sz="2382">
              <a:latin typeface="Times New Roman"/>
              <a:ea typeface="Times New Roman"/>
              <a:cs typeface="Times New Roman"/>
              <a:sym typeface="Times New Roman"/>
            </a:endParaRPr>
          </a:p>
          <a:p>
            <a:pPr indent="-323148" lvl="0" marL="457200" rtl="0" algn="l">
              <a:lnSpc>
                <a:spcPct val="150000"/>
              </a:lnSpc>
              <a:spcBef>
                <a:spcPts val="0"/>
              </a:spcBef>
              <a:spcAft>
                <a:spcPts val="0"/>
              </a:spcAft>
              <a:buSzPct val="100000"/>
              <a:buFont typeface="Times New Roman"/>
              <a:buChar char="•"/>
            </a:pPr>
            <a:r>
              <a:rPr lang="en-IN" sz="2382">
                <a:latin typeface="Times New Roman"/>
                <a:ea typeface="Times New Roman"/>
                <a:cs typeface="Times New Roman"/>
                <a:sym typeface="Times New Roman"/>
              </a:rPr>
              <a:t>By Using Computer Vison (Open CV) Gray Wolf Optimizer model, this predicts a driver as drowsy or not by recognizing and key features from its face and predicting the output in real-time with an accuracy of 91.2%.</a:t>
            </a:r>
            <a:endParaRPr sz="2382">
              <a:latin typeface="Times New Roman"/>
              <a:ea typeface="Times New Roman"/>
              <a:cs typeface="Times New Roman"/>
              <a:sym typeface="Times New Roman"/>
            </a:endParaRPr>
          </a:p>
          <a:p>
            <a:pPr indent="-323148" lvl="0" marL="457200" rtl="0" algn="l">
              <a:lnSpc>
                <a:spcPct val="150000"/>
              </a:lnSpc>
              <a:spcBef>
                <a:spcPts val="0"/>
              </a:spcBef>
              <a:spcAft>
                <a:spcPts val="0"/>
              </a:spcAft>
              <a:buSzPct val="100000"/>
              <a:buFont typeface="Times New Roman"/>
              <a:buChar char="•"/>
            </a:pPr>
            <a:r>
              <a:rPr lang="en-IN" sz="2382">
                <a:latin typeface="Times New Roman"/>
                <a:ea typeface="Times New Roman"/>
                <a:cs typeface="Times New Roman"/>
                <a:sym typeface="Times New Roman"/>
              </a:rPr>
              <a:t>It has various advantages as the installation is simple - of a camera, and it does not hinder the driver’s experience and comfort like in other techniques such as biological features or vehicle-based features.</a:t>
            </a:r>
            <a:endParaRPr sz="2382">
              <a:latin typeface="Times New Roman"/>
              <a:ea typeface="Times New Roman"/>
              <a:cs typeface="Times New Roman"/>
              <a:sym typeface="Times New Roman"/>
            </a:endParaRPr>
          </a:p>
          <a:p>
            <a:pPr indent="-323148" lvl="0" marL="457200" rtl="0" algn="l">
              <a:lnSpc>
                <a:spcPct val="150000"/>
              </a:lnSpc>
              <a:spcBef>
                <a:spcPts val="0"/>
              </a:spcBef>
              <a:spcAft>
                <a:spcPts val="0"/>
              </a:spcAft>
              <a:buSzPct val="100000"/>
              <a:buFont typeface="Times New Roman"/>
              <a:buChar char="•"/>
            </a:pPr>
            <a:r>
              <a:rPr lang="en-IN" sz="2382">
                <a:latin typeface="Times New Roman"/>
                <a:ea typeface="Times New Roman"/>
                <a:cs typeface="Times New Roman"/>
                <a:sym typeface="Times New Roman"/>
              </a:rPr>
              <a:t>Not prone to external disturbances, considers only the driver’s face.</a:t>
            </a:r>
            <a:endParaRPr sz="2382">
              <a:latin typeface="Times New Roman"/>
              <a:ea typeface="Times New Roman"/>
              <a:cs typeface="Times New Roman"/>
              <a:sym typeface="Times New Roman"/>
            </a:endParaRPr>
          </a:p>
          <a:p>
            <a:pPr indent="-228600" lvl="0" marL="0" rtl="0" algn="l">
              <a:lnSpc>
                <a:spcPct val="150000"/>
              </a:lnSpc>
              <a:spcBef>
                <a:spcPts val="1200"/>
              </a:spcBef>
              <a:spcAft>
                <a:spcPts val="0"/>
              </a:spcAft>
              <a:buNone/>
            </a:pPr>
            <a:r>
              <a:t/>
            </a:r>
            <a:endParaRPr sz="7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2689705c35_0_58"/>
          <p:cNvSpPr txBox="1"/>
          <p:nvPr>
            <p:ph type="title"/>
          </p:nvPr>
        </p:nvSpPr>
        <p:spPr>
          <a:xfrm>
            <a:off x="628650" y="736849"/>
            <a:ext cx="6991500" cy="188100"/>
          </a:xfrm>
          <a:prstGeom prst="rect">
            <a:avLst/>
          </a:prstGeom>
        </p:spPr>
        <p:txBody>
          <a:bodyPr anchorCtr="0" anchor="ctr" bIns="45700" lIns="91425" spcFirstLastPara="1" rIns="91425" wrap="square" tIns="45700">
            <a:normAutofit fontScale="90000"/>
          </a:bodyPr>
          <a:lstStyle/>
          <a:p>
            <a:pPr indent="0" lvl="0" marL="0" rtl="0" algn="l">
              <a:lnSpc>
                <a:spcPct val="150000"/>
              </a:lnSpc>
              <a:spcBef>
                <a:spcPts val="1200"/>
              </a:spcBef>
              <a:spcAft>
                <a:spcPts val="0"/>
              </a:spcAft>
              <a:buClr>
                <a:schemeClr val="dk1"/>
              </a:buClr>
              <a:buSzPct val="55000"/>
              <a:buFont typeface="Arial"/>
              <a:buNone/>
            </a:pPr>
            <a:r>
              <a:rPr lang="en-IN" sz="2000">
                <a:latin typeface="Times New Roman"/>
                <a:ea typeface="Times New Roman"/>
                <a:cs typeface="Times New Roman"/>
                <a:sym typeface="Times New Roman"/>
              </a:rPr>
              <a:t>LIMITATIONS:</a:t>
            </a:r>
            <a:endParaRPr sz="20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258" name="Google Shape;258;g22689705c35_0_58"/>
          <p:cNvSpPr txBox="1"/>
          <p:nvPr>
            <p:ph idx="1" type="body"/>
          </p:nvPr>
        </p:nvSpPr>
        <p:spPr>
          <a:xfrm>
            <a:off x="643300" y="1600200"/>
            <a:ext cx="7620000" cy="2945100"/>
          </a:xfrm>
          <a:prstGeom prst="rect">
            <a:avLst/>
          </a:prstGeom>
        </p:spPr>
        <p:txBody>
          <a:bodyPr anchorCtr="0" anchor="t" bIns="45700" lIns="91425" spcFirstLastPara="1" rIns="91425" wrap="square" tIns="45700">
            <a:normAutofit/>
          </a:bodyPr>
          <a:lstStyle/>
          <a:p>
            <a:pPr indent="0" lvl="0" marL="0" rtl="0" algn="just">
              <a:lnSpc>
                <a:spcPct val="150000"/>
              </a:lnSpc>
              <a:spcBef>
                <a:spcPts val="1200"/>
              </a:spcBef>
              <a:spcAft>
                <a:spcPts val="0"/>
              </a:spcAft>
              <a:buClr>
                <a:schemeClr val="dk1"/>
              </a:buClr>
              <a:buSzPts val="1100"/>
              <a:buFont typeface="Arial"/>
              <a:buNone/>
            </a:pPr>
            <a:r>
              <a:rPr lang="en-IN" sz="1400">
                <a:latin typeface="Times New Roman"/>
                <a:ea typeface="Times New Roman"/>
                <a:cs typeface="Times New Roman"/>
                <a:sym typeface="Times New Roman"/>
              </a:rPr>
              <a:t>The accuracy of the model degrades if the eye frames are not captured clearly due to any kind of obstacles such as goggles or spectacles having reflection). Camera operations such as auto adjustments with respect to zoom and rotation are not considered in conducting experiments. Once the eyes are localized, zooming in automatically will help increase the accuracy. The accuracy of detection of eyes and mouth reduces when the driver is not facing the camera.</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2689705c35_0_67"/>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sz="1800">
                <a:latin typeface="Times New Roman"/>
                <a:ea typeface="Times New Roman"/>
                <a:cs typeface="Times New Roman"/>
                <a:sym typeface="Times New Roman"/>
              </a:rPr>
              <a:t>Future Scope:</a:t>
            </a:r>
            <a:endParaRPr sz="3600"/>
          </a:p>
        </p:txBody>
      </p:sp>
      <p:sp>
        <p:nvSpPr>
          <p:cNvPr id="265" name="Google Shape;265;g22689705c35_0_67"/>
          <p:cNvSpPr txBox="1"/>
          <p:nvPr>
            <p:ph idx="1" type="body"/>
          </p:nvPr>
        </p:nvSpPr>
        <p:spPr>
          <a:xfrm>
            <a:off x="513325" y="1600200"/>
            <a:ext cx="8016900" cy="3731700"/>
          </a:xfrm>
          <a:prstGeom prst="rect">
            <a:avLst/>
          </a:prstGeom>
        </p:spPr>
        <p:txBody>
          <a:bodyPr anchorCtr="0" anchor="t" bIns="45700" lIns="91425" spcFirstLastPara="1" rIns="91425" wrap="square" tIns="45700">
            <a:normAutofit fontScale="77500" lnSpcReduction="20000"/>
          </a:bodyPr>
          <a:lstStyle/>
          <a:p>
            <a:pPr indent="-341133" lvl="0" marL="457200" rtl="0" algn="l">
              <a:lnSpc>
                <a:spcPct val="150000"/>
              </a:lnSpc>
              <a:spcBef>
                <a:spcPts val="1200"/>
              </a:spcBef>
              <a:spcAft>
                <a:spcPts val="0"/>
              </a:spcAft>
              <a:buSzPct val="100000"/>
              <a:buFont typeface="Times New Roman"/>
              <a:buChar char="•"/>
            </a:pPr>
            <a:r>
              <a:rPr lang="en-IN" sz="2286">
                <a:latin typeface="Times New Roman"/>
                <a:ea typeface="Times New Roman"/>
                <a:cs typeface="Times New Roman"/>
                <a:sym typeface="Times New Roman"/>
              </a:rPr>
              <a:t>The system can be made more accurate using various other parameters such as State of the Car, Detecting Foreign Substances on Face etc.</a:t>
            </a:r>
            <a:endParaRPr sz="2286">
              <a:latin typeface="Times New Roman"/>
              <a:ea typeface="Times New Roman"/>
              <a:cs typeface="Times New Roman"/>
              <a:sym typeface="Times New Roman"/>
            </a:endParaRPr>
          </a:p>
          <a:p>
            <a:pPr indent="-341133" lvl="0" marL="457200" rtl="0" algn="l">
              <a:lnSpc>
                <a:spcPct val="150000"/>
              </a:lnSpc>
              <a:spcBef>
                <a:spcPts val="0"/>
              </a:spcBef>
              <a:spcAft>
                <a:spcPts val="0"/>
              </a:spcAft>
              <a:buSzPct val="100000"/>
              <a:buFont typeface="Times New Roman"/>
              <a:buChar char="•"/>
            </a:pPr>
            <a:r>
              <a:rPr lang="en-IN" sz="2286">
                <a:latin typeface="Times New Roman"/>
                <a:ea typeface="Times New Roman"/>
                <a:cs typeface="Times New Roman"/>
                <a:sym typeface="Times New Roman"/>
              </a:rPr>
              <a:t>An application can be developed where it can alert or prevent the user from sleeping.</a:t>
            </a:r>
            <a:endParaRPr sz="2286">
              <a:latin typeface="Times New Roman"/>
              <a:ea typeface="Times New Roman"/>
              <a:cs typeface="Times New Roman"/>
              <a:sym typeface="Times New Roman"/>
            </a:endParaRPr>
          </a:p>
          <a:p>
            <a:pPr indent="-341133" lvl="0" marL="457200" rtl="0" algn="l">
              <a:lnSpc>
                <a:spcPct val="150000"/>
              </a:lnSpc>
              <a:spcBef>
                <a:spcPts val="0"/>
              </a:spcBef>
              <a:spcAft>
                <a:spcPts val="0"/>
              </a:spcAft>
              <a:buSzPct val="100000"/>
              <a:buFont typeface="Times New Roman"/>
              <a:buChar char="•"/>
            </a:pPr>
            <a:r>
              <a:rPr lang="en-IN" sz="2286">
                <a:latin typeface="Times New Roman"/>
                <a:ea typeface="Times New Roman"/>
                <a:cs typeface="Times New Roman"/>
                <a:sym typeface="Times New Roman"/>
              </a:rPr>
              <a:t>It can be used to develop an IOT device that can be installed in the car to detect driver’s drowsiness.</a:t>
            </a:r>
            <a:endParaRPr sz="2286">
              <a:latin typeface="Times New Roman"/>
              <a:ea typeface="Times New Roman"/>
              <a:cs typeface="Times New Roman"/>
              <a:sym typeface="Times New Roman"/>
            </a:endParaRPr>
          </a:p>
          <a:p>
            <a:pPr indent="-341133" lvl="0" marL="457200" rtl="0" algn="l">
              <a:lnSpc>
                <a:spcPct val="150000"/>
              </a:lnSpc>
              <a:spcBef>
                <a:spcPts val="0"/>
              </a:spcBef>
              <a:spcAft>
                <a:spcPts val="0"/>
              </a:spcAft>
              <a:buSzPct val="100000"/>
              <a:buFont typeface="Times New Roman"/>
              <a:buChar char="•"/>
            </a:pPr>
            <a:r>
              <a:rPr lang="en-IN" sz="2286">
                <a:latin typeface="Times New Roman"/>
                <a:ea typeface="Times New Roman"/>
                <a:cs typeface="Times New Roman"/>
                <a:sym typeface="Times New Roman"/>
              </a:rPr>
              <a:t>Similar models and techniques can be used for various other uses such as Netflix, Hotstar and other streaming service platforms can detect whether the person is sleeping and stop</a:t>
            </a:r>
            <a:r>
              <a:rPr b="1" lang="en-IN" sz="2286">
                <a:latin typeface="Times New Roman"/>
                <a:ea typeface="Times New Roman"/>
                <a:cs typeface="Times New Roman"/>
                <a:sym typeface="Times New Roman"/>
              </a:rPr>
              <a:t> </a:t>
            </a:r>
            <a:r>
              <a:rPr lang="en-IN" sz="2286">
                <a:latin typeface="Times New Roman"/>
                <a:ea typeface="Times New Roman"/>
                <a:cs typeface="Times New Roman"/>
                <a:sym typeface="Times New Roman"/>
              </a:rPr>
              <a:t>the video accordingly.</a:t>
            </a:r>
            <a:endParaRPr sz="2286">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dc07abf3c5_0_4"/>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Introduction</a:t>
            </a:r>
            <a:endParaRPr/>
          </a:p>
        </p:txBody>
      </p:sp>
      <p:sp>
        <p:nvSpPr>
          <p:cNvPr id="79" name="Google Shape;79;g1dc07abf3c5_0_4"/>
          <p:cNvSpPr txBox="1"/>
          <p:nvPr>
            <p:ph idx="2" type="body"/>
          </p:nvPr>
        </p:nvSpPr>
        <p:spPr>
          <a:xfrm>
            <a:off x="246925" y="1142990"/>
            <a:ext cx="8397600" cy="41634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IN"/>
              <a:t>Drowsiness of the drivers is one of the key issues for majority of road accidents.</a:t>
            </a:r>
            <a:endParaRPr/>
          </a:p>
          <a:p>
            <a:pPr indent="0" lvl="0" marL="457200" rtl="0" algn="l">
              <a:spcBef>
                <a:spcPts val="1000"/>
              </a:spcBef>
              <a:spcAft>
                <a:spcPts val="0"/>
              </a:spcAft>
              <a:buNone/>
            </a:pPr>
            <a:r>
              <a:t/>
            </a:r>
            <a:endParaRPr/>
          </a:p>
          <a:p>
            <a:pPr indent="-355600" lvl="0" marL="457200" rtl="0" algn="l">
              <a:spcBef>
                <a:spcPts val="1000"/>
              </a:spcBef>
              <a:spcAft>
                <a:spcPts val="0"/>
              </a:spcAft>
              <a:buSzPts val="2000"/>
              <a:buChar char="●"/>
            </a:pPr>
            <a:r>
              <a:rPr lang="en-IN"/>
              <a:t>Most of the accidents happen in India due to the lack of concentration of the driver.  Performance of the driver gradually deteriorates owing to drowsiness.</a:t>
            </a:r>
            <a:endParaRPr/>
          </a:p>
          <a:p>
            <a:pPr indent="0" lvl="0" marL="914400" rtl="0" algn="l">
              <a:spcBef>
                <a:spcPts val="1000"/>
              </a:spcBef>
              <a:spcAft>
                <a:spcPts val="0"/>
              </a:spcAft>
              <a:buNone/>
            </a:pPr>
            <a:r>
              <a:t/>
            </a:r>
            <a:endParaRPr/>
          </a:p>
          <a:p>
            <a:pPr indent="-355600" lvl="0" marL="457200" rtl="0" algn="l">
              <a:spcBef>
                <a:spcPts val="1000"/>
              </a:spcBef>
              <a:spcAft>
                <a:spcPts val="0"/>
              </a:spcAft>
              <a:buSzPts val="2000"/>
              <a:buChar char="●"/>
            </a:pPr>
            <a:r>
              <a:rPr lang="en-IN"/>
              <a:t>To avoid this anomaly, we developed a system that is able to</a:t>
            </a:r>
            <a:endParaRPr/>
          </a:p>
          <a:p>
            <a:pPr indent="457200" lvl="0" marL="0" rtl="0" algn="l">
              <a:spcBef>
                <a:spcPts val="1000"/>
              </a:spcBef>
              <a:spcAft>
                <a:spcPts val="0"/>
              </a:spcAft>
              <a:buNone/>
            </a:pPr>
            <a:r>
              <a:rPr lang="en-IN"/>
              <a:t>detect the drowsiness nature of the driver and alert him.</a:t>
            </a:r>
            <a:endParaRPr/>
          </a:p>
          <a:p>
            <a:pPr indent="0" lvl="0" marL="137160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2689705c35_0_85"/>
          <p:cNvSpPr txBox="1"/>
          <p:nvPr>
            <p:ph idx="1" type="body"/>
          </p:nvPr>
        </p:nvSpPr>
        <p:spPr>
          <a:xfrm>
            <a:off x="546729" y="2993876"/>
            <a:ext cx="7620000" cy="272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a:solidFill>
                  <a:srgbClr val="1C1573"/>
                </a:solidFill>
                <a:latin typeface="Arial"/>
                <a:ea typeface="Arial"/>
                <a:cs typeface="Arial"/>
                <a:sym typeface="Arial"/>
              </a:rPr>
              <a:t>Special thanks to</a:t>
            </a:r>
            <a:endParaRPr b="1">
              <a:solidFill>
                <a:srgbClr val="1C1573"/>
              </a:solidFill>
              <a:latin typeface="Arial"/>
              <a:ea typeface="Arial"/>
              <a:cs typeface="Arial"/>
              <a:sym typeface="Arial"/>
            </a:endParaRPr>
          </a:p>
          <a:p>
            <a:pPr indent="0" lvl="0" marL="0" rtl="0" algn="l">
              <a:spcBef>
                <a:spcPts val="1000"/>
              </a:spcBef>
              <a:spcAft>
                <a:spcPts val="0"/>
              </a:spcAft>
              <a:buNone/>
            </a:pPr>
            <a:r>
              <a:rPr b="1" lang="en-IN">
                <a:solidFill>
                  <a:srgbClr val="1C1573"/>
                </a:solidFill>
                <a:latin typeface="Arial"/>
                <a:ea typeface="Arial"/>
                <a:cs typeface="Arial"/>
                <a:sym typeface="Arial"/>
              </a:rPr>
              <a:t>Dr </a:t>
            </a:r>
            <a:r>
              <a:rPr b="1" lang="en-IN">
                <a:solidFill>
                  <a:srgbClr val="1C1573"/>
                </a:solidFill>
                <a:latin typeface="Arial"/>
                <a:ea typeface="Arial"/>
                <a:cs typeface="Arial"/>
                <a:sym typeface="Arial"/>
              </a:rPr>
              <a:t>Sarvamangala</a:t>
            </a:r>
            <a:r>
              <a:rPr b="1" lang="en-IN">
                <a:solidFill>
                  <a:srgbClr val="1C1573"/>
                </a:solidFill>
                <a:latin typeface="Arial"/>
                <a:ea typeface="Arial"/>
                <a:cs typeface="Arial"/>
                <a:sym typeface="Arial"/>
              </a:rPr>
              <a:t> Hita</a:t>
            </a:r>
            <a:endParaRPr b="1">
              <a:solidFill>
                <a:srgbClr val="1C1573"/>
              </a:solidFill>
              <a:latin typeface="Arial"/>
              <a:ea typeface="Arial"/>
              <a:cs typeface="Arial"/>
              <a:sym typeface="Arial"/>
            </a:endParaRPr>
          </a:p>
        </p:txBody>
      </p:sp>
      <p:sp>
        <p:nvSpPr>
          <p:cNvPr id="272" name="Google Shape;272;g22689705c35_0_85"/>
          <p:cNvSpPr txBox="1"/>
          <p:nvPr>
            <p:ph idx="2" type="body"/>
          </p:nvPr>
        </p:nvSpPr>
        <p:spPr>
          <a:xfrm>
            <a:off x="254510" y="2081301"/>
            <a:ext cx="8397600" cy="395400"/>
          </a:xfrm>
          <a:prstGeom prst="rect">
            <a:avLst/>
          </a:prstGeom>
        </p:spPr>
        <p:txBody>
          <a:bodyPr anchorCtr="0" anchor="t" bIns="45700" lIns="91425" spcFirstLastPara="1" rIns="91425" wrap="square" tIns="45700">
            <a:normAutofit fontScale="25000" lnSpcReduction="20000"/>
          </a:bodyPr>
          <a:lstStyle/>
          <a:p>
            <a:pPr indent="0" lvl="0" marL="0" rtl="0" algn="l">
              <a:lnSpc>
                <a:spcPct val="115000"/>
              </a:lnSpc>
              <a:spcBef>
                <a:spcPts val="0"/>
              </a:spcBef>
              <a:spcAft>
                <a:spcPts val="0"/>
              </a:spcAft>
              <a:buClr>
                <a:schemeClr val="dk1"/>
              </a:buClr>
              <a:buSzPts val="275"/>
              <a:buFont typeface="Arial"/>
              <a:buNone/>
            </a:pPr>
            <a:r>
              <a:rPr lang="en-IN" sz="7600">
                <a:solidFill>
                  <a:srgbClr val="434343"/>
                </a:solidFill>
                <a:latin typeface="Arial"/>
                <a:ea typeface="Arial"/>
                <a:cs typeface="Arial"/>
                <a:sym typeface="Arial"/>
              </a:rPr>
              <a:t>THANK YOU</a:t>
            </a:r>
            <a:endParaRPr sz="7600">
              <a:solidFill>
                <a:srgbClr val="434343"/>
              </a:solidFill>
              <a:latin typeface="Arial"/>
              <a:ea typeface="Arial"/>
              <a:cs typeface="Arial"/>
              <a:sym typeface="Arial"/>
            </a:endParaRPr>
          </a:p>
          <a:p>
            <a:pPr indent="0" lvl="0" marL="0" rtl="0" algn="l">
              <a:spcBef>
                <a:spcPts val="1000"/>
              </a:spcBef>
              <a:spcAft>
                <a:spcPts val="0"/>
              </a:spcAft>
              <a:buNone/>
            </a:pPr>
            <a:r>
              <a:t/>
            </a:r>
            <a:endParaRPr>
              <a:solidFill>
                <a:schemeClr val="dk1"/>
              </a:solidFill>
            </a:endParaRPr>
          </a:p>
        </p:txBody>
      </p:sp>
      <p:pic>
        <p:nvPicPr>
          <p:cNvPr id="273" name="Google Shape;273;g22689705c35_0_85"/>
          <p:cNvPicPr preferRelativeResize="0"/>
          <p:nvPr/>
        </p:nvPicPr>
        <p:blipFill>
          <a:blip r:embed="rId3">
            <a:alphaModFix/>
          </a:blip>
          <a:stretch>
            <a:fillRect/>
          </a:stretch>
        </p:blipFill>
        <p:spPr>
          <a:xfrm>
            <a:off x="6405400" y="1600200"/>
            <a:ext cx="2401000" cy="4821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Problem Statement</a:t>
            </a:r>
            <a:endParaRPr/>
          </a:p>
        </p:txBody>
      </p:sp>
      <p:sp>
        <p:nvSpPr>
          <p:cNvPr id="85" name="Google Shape;85;p5"/>
          <p:cNvSpPr txBox="1"/>
          <p:nvPr>
            <p:ph idx="2" type="body"/>
          </p:nvPr>
        </p:nvSpPr>
        <p:spPr>
          <a:xfrm>
            <a:off x="246925" y="1142989"/>
            <a:ext cx="8397600" cy="4929600"/>
          </a:xfrm>
          <a:prstGeom prst="rect">
            <a:avLst/>
          </a:prstGeom>
        </p:spPr>
        <p:txBody>
          <a:bodyPr anchorCtr="0" anchor="t" bIns="45700" lIns="91425" spcFirstLastPara="1" rIns="91425" wrap="square" tIns="45700">
            <a:normAutofit lnSpcReduction="10000"/>
          </a:bodyPr>
          <a:lstStyle/>
          <a:p>
            <a:pPr indent="-355600" lvl="0" marL="457200" rtl="0" algn="l">
              <a:spcBef>
                <a:spcPts val="1000"/>
              </a:spcBef>
              <a:spcAft>
                <a:spcPts val="0"/>
              </a:spcAft>
              <a:buSzPts val="2000"/>
              <a:buChar char="●"/>
            </a:pPr>
            <a:r>
              <a:rPr lang="en-IN"/>
              <a:t>Current drowsiness detection systems monitoring the driver’s condition requires complex computation and expensive equipment, not comfortable to wear during driving and is not suitable for driving conditions.</a:t>
            </a:r>
            <a:endParaRPr/>
          </a:p>
          <a:p>
            <a:pPr indent="0" lvl="0" marL="457200" rtl="0" algn="l">
              <a:spcBef>
                <a:spcPts val="1000"/>
              </a:spcBef>
              <a:spcAft>
                <a:spcPts val="0"/>
              </a:spcAft>
              <a:buNone/>
            </a:pPr>
            <a:r>
              <a:t/>
            </a:r>
            <a:endParaRPr/>
          </a:p>
          <a:p>
            <a:pPr indent="-355600" lvl="0" marL="457200" rtl="0" algn="l">
              <a:spcBef>
                <a:spcPts val="1000"/>
              </a:spcBef>
              <a:spcAft>
                <a:spcPts val="0"/>
              </a:spcAft>
              <a:buSzPts val="2000"/>
              <a:buChar char="●"/>
            </a:pPr>
            <a:r>
              <a:rPr lang="en-IN"/>
              <a:t>For example, Electroencephalography (EEG) and Electrocardiography (ECG), i. e. detecting the brain frequency and measuring the rhythm of heart, respectively.</a:t>
            </a:r>
            <a:endParaRPr/>
          </a:p>
          <a:p>
            <a:pPr indent="0" lvl="0" marL="0" rtl="0" algn="l">
              <a:spcBef>
                <a:spcPts val="1000"/>
              </a:spcBef>
              <a:spcAft>
                <a:spcPts val="0"/>
              </a:spcAft>
              <a:buNone/>
            </a:pPr>
            <a:r>
              <a:t/>
            </a:r>
            <a:endParaRPr/>
          </a:p>
          <a:p>
            <a:pPr indent="-355600" lvl="0" marL="457200" rtl="0" algn="l">
              <a:spcBef>
                <a:spcPts val="1000"/>
              </a:spcBef>
              <a:spcAft>
                <a:spcPts val="0"/>
              </a:spcAft>
              <a:buSzPts val="2000"/>
              <a:buChar char="●"/>
            </a:pPr>
            <a:r>
              <a:rPr lang="en-IN"/>
              <a:t>A drowsiness detection system which use a camera is more suitable to be use but the physical signs that will indicate drowsiness need to be located first in order to come up with a drowsiness detection algorithm that is reliable and accurate.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Objective</a:t>
            </a:r>
            <a:endParaRPr/>
          </a:p>
        </p:txBody>
      </p:sp>
      <p:sp>
        <p:nvSpPr>
          <p:cNvPr id="91" name="Google Shape;91;p6"/>
          <p:cNvSpPr txBox="1"/>
          <p:nvPr>
            <p:ph idx="2" type="body"/>
          </p:nvPr>
        </p:nvSpPr>
        <p:spPr>
          <a:xfrm>
            <a:off x="246925" y="1142989"/>
            <a:ext cx="8397600" cy="47094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IN"/>
              <a:t>The main idea of this project is to plan a system to distinguish driver's sluggishness by persistently checking the facial expressions of the driver by facial landmark detection concept.</a:t>
            </a:r>
            <a:endParaRPr/>
          </a:p>
          <a:p>
            <a:pPr indent="0" lvl="0" marL="457200" rtl="0" algn="l">
              <a:spcBef>
                <a:spcPts val="1000"/>
              </a:spcBef>
              <a:spcAft>
                <a:spcPts val="0"/>
              </a:spcAft>
              <a:buNone/>
            </a:pPr>
            <a:r>
              <a:t/>
            </a:r>
            <a:endParaRPr/>
          </a:p>
          <a:p>
            <a:pPr indent="-355600" lvl="0" marL="457200" rtl="0" algn="l">
              <a:spcBef>
                <a:spcPts val="1000"/>
              </a:spcBef>
              <a:spcAft>
                <a:spcPts val="0"/>
              </a:spcAft>
              <a:buSzPts val="2000"/>
              <a:buChar char="●"/>
            </a:pPr>
            <a:r>
              <a:rPr lang="en-IN"/>
              <a:t>The objectives of the project are as follows:</a:t>
            </a:r>
            <a:endParaRPr/>
          </a:p>
          <a:p>
            <a:pPr indent="-355600" lvl="0" marL="914400" rtl="0" algn="l">
              <a:spcBef>
                <a:spcPts val="0"/>
              </a:spcBef>
              <a:spcAft>
                <a:spcPts val="0"/>
              </a:spcAft>
              <a:buSzPts val="2000"/>
              <a:buAutoNum type="arabicPeriod"/>
            </a:pPr>
            <a:r>
              <a:rPr lang="en-IN"/>
              <a:t>To identify eye closure of the driver and by estimating the Eye Aspect Ratio (EAR) value.</a:t>
            </a:r>
            <a:endParaRPr/>
          </a:p>
          <a:p>
            <a:pPr indent="-355600" lvl="0" marL="914400" rtl="0" algn="l">
              <a:spcBef>
                <a:spcPts val="0"/>
              </a:spcBef>
              <a:spcAft>
                <a:spcPts val="0"/>
              </a:spcAft>
              <a:buSzPts val="2000"/>
              <a:buAutoNum type="arabicPeriod"/>
            </a:pPr>
            <a:r>
              <a:rPr lang="en-IN"/>
              <a:t>To identify mouth opening (yawning) of the driver by calculating Mouth Aspect Ratio (MAR) value.</a:t>
            </a:r>
            <a:endParaRPr/>
          </a:p>
          <a:p>
            <a:pPr indent="-355600" lvl="0" marL="914400" rtl="0" algn="l">
              <a:spcBef>
                <a:spcPts val="0"/>
              </a:spcBef>
              <a:spcAft>
                <a:spcPts val="0"/>
              </a:spcAft>
              <a:buSzPts val="2000"/>
              <a:buAutoNum type="arabicPeriod"/>
            </a:pPr>
            <a:r>
              <a:rPr lang="en-IN"/>
              <a:t>To identify the head tilt of the driver by calculating the Euler angles with respect to rotational motion of the head.</a:t>
            </a:r>
            <a:endParaRPr/>
          </a:p>
          <a:p>
            <a:pPr indent="-355600" lvl="0" marL="914400" rtl="0" algn="l">
              <a:spcBef>
                <a:spcPts val="0"/>
              </a:spcBef>
              <a:spcAft>
                <a:spcPts val="0"/>
              </a:spcAft>
              <a:buSzPts val="2000"/>
              <a:buAutoNum type="arabicPeriod"/>
            </a:pPr>
            <a:r>
              <a:rPr lang="en-IN"/>
              <a:t> To alert the driver upon identifying the drowsiness.</a:t>
            </a:r>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Overview</a:t>
            </a:r>
            <a:endParaRPr/>
          </a:p>
        </p:txBody>
      </p:sp>
      <p:sp>
        <p:nvSpPr>
          <p:cNvPr id="97" name="Google Shape;97;p7"/>
          <p:cNvSpPr txBox="1"/>
          <p:nvPr>
            <p:ph idx="2" type="body"/>
          </p:nvPr>
        </p:nvSpPr>
        <p:spPr>
          <a:xfrm>
            <a:off x="246925" y="1516149"/>
            <a:ext cx="8782200" cy="47514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lang="en-IN"/>
              <a:t>Drowsiness detection is a system that helps to provide safety and</a:t>
            </a:r>
            <a:endParaRPr/>
          </a:p>
          <a:p>
            <a:pPr indent="0" lvl="0" marL="0" rtl="0" algn="l">
              <a:spcBef>
                <a:spcPts val="1000"/>
              </a:spcBef>
              <a:spcAft>
                <a:spcPts val="0"/>
              </a:spcAft>
              <a:buClr>
                <a:schemeClr val="dk1"/>
              </a:buClr>
              <a:buSzPts val="1100"/>
              <a:buFont typeface="Arial"/>
              <a:buNone/>
            </a:pPr>
            <a:r>
              <a:rPr lang="en-IN"/>
              <a:t>accident prevention. The proposed system is a driver drowsiness</a:t>
            </a:r>
            <a:endParaRPr/>
          </a:p>
          <a:p>
            <a:pPr indent="0" lvl="0" marL="0" rtl="0" algn="l">
              <a:spcBef>
                <a:spcPts val="1000"/>
              </a:spcBef>
              <a:spcAft>
                <a:spcPts val="0"/>
              </a:spcAft>
              <a:buClr>
                <a:schemeClr val="dk1"/>
              </a:buClr>
              <a:buSzPts val="1100"/>
              <a:buFont typeface="Arial"/>
              <a:buNone/>
            </a:pPr>
            <a:r>
              <a:rPr lang="en-IN"/>
              <a:t>prediction system that will identify various scenarios. It will capture</a:t>
            </a:r>
            <a:endParaRPr/>
          </a:p>
          <a:p>
            <a:pPr indent="0" lvl="0" marL="0" rtl="0" algn="l">
              <a:spcBef>
                <a:spcPts val="1000"/>
              </a:spcBef>
              <a:spcAft>
                <a:spcPts val="0"/>
              </a:spcAft>
              <a:buClr>
                <a:schemeClr val="dk1"/>
              </a:buClr>
              <a:buSzPts val="1100"/>
              <a:buFont typeface="Arial"/>
              <a:buNone/>
            </a:pPr>
            <a:r>
              <a:rPr lang="en-IN"/>
              <a:t>closed eyes, open mouth, head pose hands-on eyes or mouth while</a:t>
            </a:r>
            <a:endParaRPr/>
          </a:p>
          <a:p>
            <a:pPr indent="0" lvl="0" marL="0" rtl="0" algn="l">
              <a:spcBef>
                <a:spcPts val="1000"/>
              </a:spcBef>
              <a:spcAft>
                <a:spcPts val="0"/>
              </a:spcAft>
              <a:buClr>
                <a:schemeClr val="dk1"/>
              </a:buClr>
              <a:buSzPts val="1100"/>
              <a:buFont typeface="Arial"/>
              <a:buNone/>
            </a:pPr>
            <a:r>
              <a:rPr lang="en-IN"/>
              <a:t>nodding or yawning etc. It will also detect whether the person is</a:t>
            </a:r>
            <a:endParaRPr/>
          </a:p>
          <a:p>
            <a:pPr indent="0" lvl="0" marL="0" rtl="0" algn="l">
              <a:spcBef>
                <a:spcPts val="1000"/>
              </a:spcBef>
              <a:spcAft>
                <a:spcPts val="0"/>
              </a:spcAft>
              <a:buClr>
                <a:schemeClr val="dk1"/>
              </a:buClr>
              <a:buSzPts val="1100"/>
              <a:buFont typeface="Arial"/>
              <a:buNone/>
            </a:pPr>
            <a:r>
              <a:rPr lang="en-IN"/>
              <a:t>yawning or trying not to fall asleep by the innate actions such as</a:t>
            </a:r>
            <a:endParaRPr/>
          </a:p>
          <a:p>
            <a:pPr indent="0" lvl="0" marL="0" rtl="0" algn="l">
              <a:spcBef>
                <a:spcPts val="1000"/>
              </a:spcBef>
              <a:spcAft>
                <a:spcPts val="0"/>
              </a:spcAft>
              <a:buClr>
                <a:schemeClr val="dk1"/>
              </a:buClr>
              <a:buSzPts val="1100"/>
              <a:buFont typeface="Arial"/>
              <a:buNone/>
            </a:pPr>
            <a:r>
              <a:rPr lang="en-IN"/>
              <a:t>making eyes broad from normal size and rubbing eyes with a hand.</a:t>
            </a:r>
            <a:endParaRPr/>
          </a:p>
          <a:p>
            <a:pPr indent="0" lvl="0" marL="0" rtl="0" algn="l">
              <a:spcBef>
                <a:spcPts val="1000"/>
              </a:spcBef>
              <a:spcAft>
                <a:spcPts val="0"/>
              </a:spcAft>
              <a:buClr>
                <a:schemeClr val="dk1"/>
              </a:buClr>
              <a:buSzPts val="1100"/>
              <a:buFont typeface="Arial"/>
              <a:buNone/>
            </a:pPr>
            <a:r>
              <a:rPr lang="en-IN"/>
              <a:t>An image of the driver captured through the camera serves as the</a:t>
            </a:r>
            <a:endParaRPr/>
          </a:p>
          <a:p>
            <a:pPr indent="0" lvl="0" marL="0" rtl="0" algn="l">
              <a:spcBef>
                <a:spcPts val="1000"/>
              </a:spcBef>
              <a:spcAft>
                <a:spcPts val="0"/>
              </a:spcAft>
              <a:buClr>
                <a:schemeClr val="dk1"/>
              </a:buClr>
              <a:buSzPts val="1100"/>
              <a:buFont typeface="Arial"/>
              <a:buNone/>
            </a:pPr>
            <a:r>
              <a:rPr lang="en-IN"/>
              <a:t>system's input. Furthermore, the face will be identified and cropped</a:t>
            </a:r>
            <a:endParaRPr/>
          </a:p>
          <a:p>
            <a:pPr indent="0" lvl="0" marL="0" rtl="0" algn="l">
              <a:spcBef>
                <a:spcPts val="1000"/>
              </a:spcBef>
              <a:spcAft>
                <a:spcPts val="0"/>
              </a:spcAft>
              <a:buClr>
                <a:schemeClr val="dk1"/>
              </a:buClr>
              <a:buSzPts val="1100"/>
              <a:buFont typeface="Arial"/>
              <a:buNone/>
            </a:pPr>
            <a:r>
              <a:rPr lang="en-IN"/>
              <a:t>from the image with created Region of Interest (ROI). This will be</a:t>
            </a:r>
            <a:endParaRPr/>
          </a:p>
          <a:p>
            <a:pPr indent="0" lvl="0" marL="0" rtl="0" algn="l">
              <a:spcBef>
                <a:spcPts val="1000"/>
              </a:spcBef>
              <a:spcAft>
                <a:spcPts val="0"/>
              </a:spcAft>
              <a:buClr>
                <a:schemeClr val="dk1"/>
              </a:buClr>
              <a:buSzPts val="1100"/>
              <a:buFont typeface="Arial"/>
              <a:buNone/>
            </a:pPr>
            <a:r>
              <a:rPr lang="en-IN"/>
              <a:t>followed by detection of eyes and mouth from ROI.</a:t>
            </a:r>
            <a:endParaRPr/>
          </a:p>
          <a:p>
            <a:pPr indent="0" lvl="0" marL="0" rtl="0" algn="l">
              <a:spcBef>
                <a:spcPts val="1000"/>
              </a:spcBef>
              <a:spcAft>
                <a:spcPts val="0"/>
              </a:spcAft>
              <a:buNone/>
            </a:pPr>
            <a:r>
              <a:t/>
            </a:r>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2689705c35_0_76"/>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Case Study</a:t>
            </a:r>
            <a:endParaRPr/>
          </a:p>
        </p:txBody>
      </p:sp>
      <p:pic>
        <p:nvPicPr>
          <p:cNvPr id="104" name="Google Shape;104;g22689705c35_0_76"/>
          <p:cNvPicPr preferRelativeResize="0"/>
          <p:nvPr/>
        </p:nvPicPr>
        <p:blipFill>
          <a:blip r:embed="rId3">
            <a:alphaModFix/>
          </a:blip>
          <a:stretch>
            <a:fillRect/>
          </a:stretch>
        </p:blipFill>
        <p:spPr>
          <a:xfrm>
            <a:off x="152400" y="1077369"/>
            <a:ext cx="8839201" cy="49937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Architecture</a:t>
            </a:r>
            <a:endParaRPr/>
          </a:p>
        </p:txBody>
      </p:sp>
      <p:sp>
        <p:nvSpPr>
          <p:cNvPr id="110" name="Google Shape;110;p8"/>
          <p:cNvSpPr txBox="1"/>
          <p:nvPr>
            <p:ph idx="2" type="body"/>
          </p:nvPr>
        </p:nvSpPr>
        <p:spPr>
          <a:xfrm>
            <a:off x="246925" y="1142988"/>
            <a:ext cx="8397600" cy="5109300"/>
          </a:xfrm>
          <a:prstGeom prst="rect">
            <a:avLst/>
          </a:prstGeom>
        </p:spPr>
        <p:txBody>
          <a:bodyPr anchorCtr="0" anchor="t" bIns="45700" lIns="91425" spcFirstLastPara="1" rIns="91425" wrap="square" tIns="45700">
            <a:normAutofit/>
          </a:bodyPr>
          <a:lstStyle/>
          <a:p>
            <a:pPr indent="-355600" lvl="0" marL="457200" rtl="0" algn="l">
              <a:spcBef>
                <a:spcPts val="1000"/>
              </a:spcBef>
              <a:spcAft>
                <a:spcPts val="0"/>
              </a:spcAft>
              <a:buSzPts val="2000"/>
              <a:buChar char="●"/>
            </a:pPr>
            <a:r>
              <a:rPr lang="en-IN"/>
              <a:t>In order to detect the drowsiness the first step is to detect the face taken by the camera.</a:t>
            </a:r>
            <a:endParaRPr/>
          </a:p>
          <a:p>
            <a:pPr indent="-355600" lvl="0" marL="457200" rtl="0" algn="l">
              <a:spcBef>
                <a:spcPts val="0"/>
              </a:spcBef>
              <a:spcAft>
                <a:spcPts val="0"/>
              </a:spcAft>
              <a:buSzPts val="2000"/>
              <a:buChar char="●"/>
            </a:pPr>
            <a:r>
              <a:rPr lang="en-IN"/>
              <a:t>Then the facial expressions like the eye closure, yawning, head position is detected by Facial landmark detection concept.</a:t>
            </a:r>
            <a:endParaRPr/>
          </a:p>
          <a:p>
            <a:pPr indent="-355600" lvl="0" marL="457200" rtl="0" algn="l">
              <a:spcBef>
                <a:spcPts val="0"/>
              </a:spcBef>
              <a:spcAft>
                <a:spcPts val="0"/>
              </a:spcAft>
              <a:buSzPts val="2000"/>
              <a:buChar char="●"/>
            </a:pPr>
            <a:r>
              <a:rPr lang="en-IN"/>
              <a:t>The eye closure is detected by estimating Eye Aspect Ratio (EAR).When EAR goes below the threshold value, drowsiness is confirmed and driver is alerted.</a:t>
            </a:r>
            <a:endParaRPr/>
          </a:p>
          <a:p>
            <a:pPr indent="-355600" lvl="0" marL="457200" rtl="0" algn="l">
              <a:spcBef>
                <a:spcPts val="0"/>
              </a:spcBef>
              <a:spcAft>
                <a:spcPts val="0"/>
              </a:spcAft>
              <a:buSzPts val="2000"/>
              <a:buChar char="●"/>
            </a:pPr>
            <a:r>
              <a:rPr lang="en-IN"/>
              <a:t>The yawn detection is carried out by estimating Mouth Aspect Ratio (MAR).When MAR value goes above the threshold value, yawning is confirmed.</a:t>
            </a:r>
            <a:endParaRPr/>
          </a:p>
          <a:p>
            <a:pPr indent="0" lvl="0" marL="0" rtl="0" algn="l">
              <a:spcBef>
                <a:spcPts val="1000"/>
              </a:spcBef>
              <a:spcAft>
                <a:spcPts val="0"/>
              </a:spcAft>
              <a:buNone/>
            </a:pPr>
            <a:r>
              <a:t/>
            </a:r>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ph type="title"/>
          </p:nvPr>
        </p:nvSpPr>
        <p:spPr>
          <a:xfrm>
            <a:off x="628650" y="160569"/>
            <a:ext cx="6991500" cy="764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Architecture</a:t>
            </a:r>
            <a:endParaRPr/>
          </a:p>
        </p:txBody>
      </p:sp>
      <p:sp>
        <p:nvSpPr>
          <p:cNvPr id="116" name="Google Shape;116;p9"/>
          <p:cNvSpPr txBox="1"/>
          <p:nvPr>
            <p:ph idx="2" type="body"/>
          </p:nvPr>
        </p:nvSpPr>
        <p:spPr>
          <a:xfrm>
            <a:off x="246925" y="1142999"/>
            <a:ext cx="8397600" cy="9420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Clr>
                <a:schemeClr val="dk1"/>
              </a:buClr>
              <a:buSzPts val="1100"/>
              <a:buFont typeface="Arial"/>
              <a:buNone/>
            </a:pPr>
            <a:r>
              <a:rPr lang="en-IN"/>
              <a:t>The head tilt is detected by calculating the Euler angle. When goes below or goes above thresholds, head tilt is detected.</a:t>
            </a:r>
            <a:endParaRPr/>
          </a:p>
          <a:p>
            <a:pPr indent="0" lvl="0" marL="0" rtl="0" algn="l">
              <a:spcBef>
                <a:spcPts val="1000"/>
              </a:spcBef>
              <a:spcAft>
                <a:spcPts val="0"/>
              </a:spcAft>
              <a:buNone/>
            </a:pPr>
            <a:r>
              <a:t/>
            </a:r>
            <a:endParaRPr/>
          </a:p>
        </p:txBody>
      </p:sp>
      <p:pic>
        <p:nvPicPr>
          <p:cNvPr id="117" name="Google Shape;117;p9"/>
          <p:cNvPicPr preferRelativeResize="0"/>
          <p:nvPr/>
        </p:nvPicPr>
        <p:blipFill>
          <a:blip r:embed="rId3">
            <a:alphaModFix/>
          </a:blip>
          <a:stretch>
            <a:fillRect/>
          </a:stretch>
        </p:blipFill>
        <p:spPr>
          <a:xfrm>
            <a:off x="737525" y="2146575"/>
            <a:ext cx="7416425" cy="3836325"/>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2007-02-19T15:40:16Z</dcterms:created>
  <dc:creator>igershon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TC010902901033</vt:lpwstr>
  </property>
</Properties>
</file>